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22"/>
  </p:notesMasterIdLst>
  <p:sldIdLst>
    <p:sldId id="256" r:id="rId3"/>
    <p:sldId id="270" r:id="rId4"/>
    <p:sldId id="271" r:id="rId5"/>
    <p:sldId id="275" r:id="rId6"/>
    <p:sldId id="278" r:id="rId7"/>
    <p:sldId id="277" r:id="rId8"/>
    <p:sldId id="274" r:id="rId9"/>
    <p:sldId id="261" r:id="rId10"/>
    <p:sldId id="262" r:id="rId11"/>
    <p:sldId id="282" r:id="rId12"/>
    <p:sldId id="263" r:id="rId13"/>
    <p:sldId id="283" r:id="rId14"/>
    <p:sldId id="264" r:id="rId15"/>
    <p:sldId id="284" r:id="rId16"/>
    <p:sldId id="281" r:id="rId17"/>
    <p:sldId id="280" r:id="rId18"/>
    <p:sldId id="279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helle Levy" initials="R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1" autoAdjust="0"/>
    <p:restoredTop sz="94660"/>
  </p:normalViewPr>
  <p:slideViewPr>
    <p:cSldViewPr>
      <p:cViewPr varScale="1">
        <p:scale>
          <a:sx n="70" d="100"/>
          <a:sy n="70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solomon\Google%20Drive\PROJECT%20TEAMS\Foxborough\2014%20Technology%20Survey\REPORTS\QAF\pie%20for%20shir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S\k12_Foxboroughcs\140424%20Foxborough%20Public%20Schools%20Parent%20Technology%20Survey%20AM\140424%20Foxborough%20Public%20Schools%20Parent%20Technology%20Survey%20AM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S\k12_Foxboroughcs\140424%20Foxborough%20Public%20Schools%20Parent%20Technology%20Survey%20AM\140424%20Foxborough%20Public%20Schools%20Parent%20Technology%20Survey%20AM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School Levels of Participants’ Children</a:t>
            </a:r>
            <a:endParaRPr lang="en-US" sz="14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spPr>
            <a:effectLst/>
          </c:spPr>
          <c:dPt>
            <c:idx val="2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'[pie for shira.xlsx]Sheet1'!$B$2:$B$4</c:f>
              <c:strCache>
                <c:ptCount val="3"/>
                <c:pt idx="0">
                  <c:v>High School (N=57)</c:v>
                </c:pt>
                <c:pt idx="1">
                  <c:v>Middle School (N=46)</c:v>
                </c:pt>
                <c:pt idx="2">
                  <c:v>Elementary School (N=10)</c:v>
                </c:pt>
              </c:strCache>
            </c:strRef>
          </c:cat>
          <c:val>
            <c:numRef>
              <c:f>'[pie for shira.xlsx]Sheet1'!$C$2:$C$4</c:f>
              <c:numCache>
                <c:formatCode>0%</c:formatCode>
                <c:ptCount val="3"/>
                <c:pt idx="0">
                  <c:v>0.5</c:v>
                </c:pt>
                <c:pt idx="1">
                  <c:v>0.41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'Report Data'!$Q$39</c:f>
              <c:strCache>
                <c:ptCount val="1"/>
                <c:pt idx="0">
                  <c:v>At least once a week or 2-3 times a month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Data'!$P$40:$P$42</c:f>
              <c:strCache>
                <c:ptCount val="3"/>
                <c:pt idx="0">
                  <c:v>My child uses technology to create original works and products, such as movies, presentations, digital media, etc. (N= 112)</c:v>
                </c:pt>
                <c:pt idx="1">
                  <c:v>My child uses technology tools and resources to collaborate, communicate and share ideas with fellow students and teachers in his/her own class. (N= 110)</c:v>
                </c:pt>
                <c:pt idx="2">
                  <c:v>My child uses technology tools and resources to collaborate, communicate and share ideas with students and teachers at a distance (in locations other than his/her own class). (N= 109)</c:v>
                </c:pt>
              </c:strCache>
            </c:strRef>
          </c:cat>
          <c:val>
            <c:numRef>
              <c:f>'Report Data'!$Q$40:$Q$42</c:f>
              <c:numCache>
                <c:formatCode>0%</c:formatCode>
                <c:ptCount val="3"/>
                <c:pt idx="0">
                  <c:v>0.4732142857142857</c:v>
                </c:pt>
                <c:pt idx="1">
                  <c:v>0.51818181818181819</c:v>
                </c:pt>
                <c:pt idx="2">
                  <c:v>0.37614678899082571</c:v>
                </c:pt>
              </c:numCache>
            </c:numRef>
          </c:val>
        </c:ser>
        <c:ser>
          <c:idx val="1"/>
          <c:order val="1"/>
          <c:tx>
            <c:strRef>
              <c:f>'Report Data'!$R$39</c:f>
              <c:strCache>
                <c:ptCount val="1"/>
                <c:pt idx="0">
                  <c:v>Several times a semester or Several times a year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Data'!$P$40:$P$42</c:f>
              <c:strCache>
                <c:ptCount val="3"/>
                <c:pt idx="0">
                  <c:v>My child uses technology to create original works and products, such as movies, presentations, digital media, etc. (N= 112)</c:v>
                </c:pt>
                <c:pt idx="1">
                  <c:v>My child uses technology tools and resources to collaborate, communicate and share ideas with fellow students and teachers in his/her own class. (N= 110)</c:v>
                </c:pt>
                <c:pt idx="2">
                  <c:v>My child uses technology tools and resources to collaborate, communicate and share ideas with students and teachers at a distance (in locations other than his/her own class). (N= 109)</c:v>
                </c:pt>
              </c:strCache>
            </c:strRef>
          </c:cat>
          <c:val>
            <c:numRef>
              <c:f>'Report Data'!$R$40:$R$42</c:f>
              <c:numCache>
                <c:formatCode>0%</c:formatCode>
                <c:ptCount val="3"/>
                <c:pt idx="0">
                  <c:v>0.32142857142857145</c:v>
                </c:pt>
                <c:pt idx="1">
                  <c:v>0.2</c:v>
                </c:pt>
                <c:pt idx="2">
                  <c:v>0.22935779816513763</c:v>
                </c:pt>
              </c:numCache>
            </c:numRef>
          </c:val>
        </c:ser>
        <c:ser>
          <c:idx val="2"/>
          <c:order val="2"/>
          <c:tx>
            <c:strRef>
              <c:f>'Report Data'!$S$39</c:f>
              <c:strCache>
                <c:ptCount val="1"/>
                <c:pt idx="0">
                  <c:v>Almost never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Data'!$P$40:$P$42</c:f>
              <c:strCache>
                <c:ptCount val="3"/>
                <c:pt idx="0">
                  <c:v>My child uses technology to create original works and products, such as movies, presentations, digital media, etc. (N= 112)</c:v>
                </c:pt>
                <c:pt idx="1">
                  <c:v>My child uses technology tools and resources to collaborate, communicate and share ideas with fellow students and teachers in his/her own class. (N= 110)</c:v>
                </c:pt>
                <c:pt idx="2">
                  <c:v>My child uses technology tools and resources to collaborate, communicate and share ideas with students and teachers at a distance (in locations other than his/her own class). (N= 109)</c:v>
                </c:pt>
              </c:strCache>
            </c:strRef>
          </c:cat>
          <c:val>
            <c:numRef>
              <c:f>'Report Data'!$S$40:$S$42</c:f>
              <c:numCache>
                <c:formatCode>0%</c:formatCode>
                <c:ptCount val="3"/>
                <c:pt idx="0">
                  <c:v>0.20535714285714285</c:v>
                </c:pt>
                <c:pt idx="1">
                  <c:v>0.2818181818181818</c:v>
                </c:pt>
                <c:pt idx="2">
                  <c:v>0.39449541284403672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2483216"/>
        <c:axId val="52483776"/>
      </c:barChart>
      <c:catAx>
        <c:axId val="52483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2483776"/>
        <c:crosses val="autoZero"/>
        <c:auto val="1"/>
        <c:lblAlgn val="ctr"/>
        <c:lblOffset val="100"/>
        <c:noMultiLvlLbl val="0"/>
      </c:catAx>
      <c:valAx>
        <c:axId val="52483776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2483216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203893263342082"/>
          <c:y val="3.3950617283950615E-2"/>
          <c:w val="0.43606903916422235"/>
          <c:h val="0.6131629726839702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'Report Data'!$Q$43</c:f>
              <c:strCache>
                <c:ptCount val="1"/>
                <c:pt idx="0">
                  <c:v>At least once a week or 2-3 times a month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Data'!$P$44:$P$45</c:f>
              <c:strCache>
                <c:ptCount val="2"/>
                <c:pt idx="0">
                  <c:v>My child uses digital tools to gather information and conduct research. (N= 110)</c:v>
                </c:pt>
                <c:pt idx="1">
                  <c:v>My child uses technology tools to explore concepts and solve problems. (N= 109)</c:v>
                </c:pt>
              </c:strCache>
            </c:strRef>
          </c:cat>
          <c:val>
            <c:numRef>
              <c:f>'Report Data'!$Q$44:$Q$45</c:f>
              <c:numCache>
                <c:formatCode>0%</c:formatCode>
                <c:ptCount val="2"/>
                <c:pt idx="0">
                  <c:v>0.75454545454545452</c:v>
                </c:pt>
                <c:pt idx="1">
                  <c:v>0.70642201834862384</c:v>
                </c:pt>
              </c:numCache>
            </c:numRef>
          </c:val>
        </c:ser>
        <c:ser>
          <c:idx val="1"/>
          <c:order val="1"/>
          <c:tx>
            <c:strRef>
              <c:f>'Report Data'!$R$43</c:f>
              <c:strCache>
                <c:ptCount val="1"/>
                <c:pt idx="0">
                  <c:v>Several times a semester or Several times a year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Data'!$P$44:$P$45</c:f>
              <c:strCache>
                <c:ptCount val="2"/>
                <c:pt idx="0">
                  <c:v>My child uses digital tools to gather information and conduct research. (N= 110)</c:v>
                </c:pt>
                <c:pt idx="1">
                  <c:v>My child uses technology tools to explore concepts and solve problems. (N= 109)</c:v>
                </c:pt>
              </c:strCache>
            </c:strRef>
          </c:cat>
          <c:val>
            <c:numRef>
              <c:f>'Report Data'!$R$44:$R$45</c:f>
              <c:numCache>
                <c:formatCode>0%</c:formatCode>
                <c:ptCount val="2"/>
                <c:pt idx="0">
                  <c:v>0.20909090909090908</c:v>
                </c:pt>
                <c:pt idx="1">
                  <c:v>0.22018348623853212</c:v>
                </c:pt>
              </c:numCache>
            </c:numRef>
          </c:val>
        </c:ser>
        <c:ser>
          <c:idx val="2"/>
          <c:order val="2"/>
          <c:tx>
            <c:strRef>
              <c:f>'Report Data'!$S$43</c:f>
              <c:strCache>
                <c:ptCount val="1"/>
                <c:pt idx="0">
                  <c:v>Almost never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Data'!$P$44:$P$45</c:f>
              <c:strCache>
                <c:ptCount val="2"/>
                <c:pt idx="0">
                  <c:v>My child uses digital tools to gather information and conduct research. (N= 110)</c:v>
                </c:pt>
                <c:pt idx="1">
                  <c:v>My child uses technology tools to explore concepts and solve problems. (N= 109)</c:v>
                </c:pt>
              </c:strCache>
            </c:strRef>
          </c:cat>
          <c:val>
            <c:numRef>
              <c:f>'Report Data'!$S$44:$S$45</c:f>
              <c:numCache>
                <c:formatCode>0%</c:formatCode>
                <c:ptCount val="2"/>
                <c:pt idx="0">
                  <c:v>3.6363636363636362E-2</c:v>
                </c:pt>
                <c:pt idx="1">
                  <c:v>7.3394495412844041E-2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2921632"/>
        <c:axId val="52922192"/>
      </c:barChart>
      <c:catAx>
        <c:axId val="52921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2922192"/>
        <c:crosses val="autoZero"/>
        <c:auto val="1"/>
        <c:lblAlgn val="ctr"/>
        <c:lblOffset val="100"/>
        <c:noMultiLvlLbl val="0"/>
      </c:catAx>
      <c:valAx>
        <c:axId val="52922192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292163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4897-7E08-46EB-8719-FE7CC890E0DE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7D0B-5114-4239-8319-97A16BDD1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k12insight/candid-conversations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12m6z4x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repo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558534"/>
            <a:ext cx="4419600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Results and Analysis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35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K12InsightLogo_hiR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68" y="692150"/>
            <a:ext cx="2475096" cy="6240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8975" y="1779836"/>
            <a:ext cx="778033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300" dirty="0"/>
              <a:t>K12 </a:t>
            </a:r>
            <a:r>
              <a:rPr lang="en-US" sz="2300" i="1" dirty="0"/>
              <a:t>Insight</a:t>
            </a:r>
            <a:r>
              <a:rPr lang="en-US" sz="2300" dirty="0"/>
              <a:t> is a </a:t>
            </a:r>
            <a:r>
              <a:rPr lang="en-US" sz="2300" dirty="0" smtClean="0"/>
              <a:t>technology-based research </a:t>
            </a:r>
            <a:r>
              <a:rPr lang="en-US" sz="2300" dirty="0"/>
              <a:t>and communications firm that helps school </a:t>
            </a:r>
            <a:r>
              <a:rPr lang="en-US" sz="2300" dirty="0" smtClean="0"/>
              <a:t>district leadership </a:t>
            </a:r>
            <a:r>
              <a:rPr lang="en-US" sz="2300" dirty="0"/>
              <a:t>better </a:t>
            </a:r>
            <a:r>
              <a:rPr lang="en-US" sz="2300" dirty="0" smtClean="0"/>
              <a:t>engage in conversations with parents</a:t>
            </a:r>
            <a:r>
              <a:rPr lang="en-US" sz="2300" dirty="0"/>
              <a:t>, teachers, staff, students and the general public on critical district issues.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300" dirty="0" smtClean="0"/>
              <a:t>K12 </a:t>
            </a:r>
            <a:r>
              <a:rPr lang="en-US" sz="2300" i="1" dirty="0"/>
              <a:t>Insight</a:t>
            </a:r>
            <a:r>
              <a:rPr lang="en-US" sz="2300" dirty="0"/>
              <a:t>'s approach </a:t>
            </a:r>
            <a:r>
              <a:rPr lang="en-US" sz="2300" dirty="0" smtClean="0"/>
              <a:t>results in </a:t>
            </a:r>
            <a:r>
              <a:rPr lang="en-US" sz="2300" dirty="0"/>
              <a:t>greater transparency and collaborative decision-making.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900" dirty="0" smtClean="0"/>
              <a:t>Watch </a:t>
            </a:r>
            <a:r>
              <a:rPr lang="en-US" sz="1900" dirty="0"/>
              <a:t>our </a:t>
            </a:r>
            <a:r>
              <a:rPr lang="en-US" sz="1900" dirty="0">
                <a:hlinkClick r:id="rId3"/>
              </a:rPr>
              <a:t>Candid Conversations </a:t>
            </a:r>
            <a:r>
              <a:rPr lang="en-US" sz="1900" dirty="0" smtClean="0">
                <a:hlinkClick r:id="rId3"/>
              </a:rPr>
              <a:t>video</a:t>
            </a:r>
            <a:r>
              <a:rPr lang="en-US" sz="1900" dirty="0" smtClean="0"/>
              <a:t>, </a:t>
            </a:r>
            <a:r>
              <a:rPr lang="en-US" sz="1900" dirty="0"/>
              <a:t>at </a:t>
            </a:r>
            <a:r>
              <a:rPr lang="en-US" sz="1900" dirty="0">
                <a:hlinkClick r:id="rId4"/>
              </a:rPr>
              <a:t>http://bit.ly/</a:t>
            </a:r>
            <a:r>
              <a:rPr lang="en-US" sz="1900" dirty="0" smtClean="0">
                <a:hlinkClick r:id="rId4"/>
              </a:rPr>
              <a:t>12m6z4x</a:t>
            </a:r>
            <a:r>
              <a:rPr lang="en-US" sz="1900" dirty="0" smtClean="0"/>
              <a:t>, to learn more about how we work.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347664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1a_Title (two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8975" y="699272"/>
            <a:ext cx="7766050" cy="100301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200" i="1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Summary Sentence Style that goes onto two lines Click to edit Master Summary Sentence Style that goes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2033837"/>
            <a:ext cx="7766050" cy="3906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78805" y="1702283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1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 (repo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558534"/>
            <a:ext cx="4419600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Results and Analysis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repo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5" y="2552700"/>
            <a:ext cx="6400800" cy="44173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Survey Results and Analysis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2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Gener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732319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PowerPoint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5" y="3131463"/>
            <a:ext cx="6400800" cy="44173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68" y="692150"/>
            <a:ext cx="2475096" cy="624032"/>
          </a:xfrm>
          <a:prstGeom prst="rect">
            <a:avLst/>
          </a:prstGeom>
        </p:spPr>
      </p:pic>
      <p:pic>
        <p:nvPicPr>
          <p:cNvPr id="5" name="Picture 4" descr="K12InsightLogo_hiR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68" y="692150"/>
            <a:ext cx="2475096" cy="62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7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32319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PowerPoint Title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3890" y="3106622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30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6050" cy="5151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03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a_Title (two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8975" y="699272"/>
            <a:ext cx="7766050" cy="1003011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r>
              <a:rPr lang="en-US" dirty="0" smtClean="0"/>
              <a:t>Click to edit Master title style that goes onto two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8975" y="2033837"/>
            <a:ext cx="7766050" cy="3906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78805" y="1702283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78805" y="1702283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962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Gener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732319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PowerPoint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5" y="3131463"/>
            <a:ext cx="6400800" cy="44173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68" y="692150"/>
            <a:ext cx="2475096" cy="624032"/>
          </a:xfrm>
          <a:prstGeom prst="rect">
            <a:avLst/>
          </a:prstGeom>
        </p:spPr>
      </p:pic>
      <p:sp>
        <p:nvSpPr>
          <p:cNvPr id="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9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6050" cy="5151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8974" y="1600200"/>
            <a:ext cx="3806825" cy="43402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3806825" cy="43402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20040" indent="0">
              <a:buNone/>
              <a:defRPr sz="1800"/>
            </a:lvl2pPr>
            <a:lvl3pPr marL="594360" indent="0">
              <a:buNone/>
              <a:defRPr sz="1800"/>
            </a:lvl3pPr>
            <a:lvl4pPr marL="868680" indent="0">
              <a:buNone/>
              <a:defRPr sz="1800"/>
            </a:lvl4pPr>
            <a:lvl5pPr marL="11430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6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4" y="1609280"/>
            <a:ext cx="3808413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8974" y="2499359"/>
            <a:ext cx="3808413" cy="344106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09280"/>
            <a:ext cx="3810000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2499359"/>
            <a:ext cx="3810000" cy="344106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98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73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07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5" y="2552700"/>
            <a:ext cx="6400800" cy="44173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Survey Results and Analysis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2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repo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DRAFT - FOR DISCUSSION ONLY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85800" y="2558534"/>
            <a:ext cx="4419600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Results and Analysis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32319"/>
            <a:ext cx="7772400" cy="1339668"/>
          </a:xfrm>
        </p:spPr>
        <p:txBody>
          <a:bodyPr lIns="0" tIns="0" rIns="0" bIns="0" anchor="b"/>
          <a:lstStyle>
            <a:lvl1pPr algn="l">
              <a:defRPr baseline="0"/>
            </a:lvl1pPr>
          </a:lstStyle>
          <a:p>
            <a:r>
              <a:rPr lang="en-US" dirty="0" smtClean="0"/>
              <a:t>Sub-divider slide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3890" y="3106622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4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6050" cy="5151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a_Title (two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8975" y="699272"/>
            <a:ext cx="7766050" cy="1003011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r>
              <a:rPr lang="en-US" dirty="0" smtClean="0"/>
              <a:t>Click to edit Master title style that goes onto two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2033837"/>
            <a:ext cx="7766050" cy="3906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78805" y="1702283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2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6050" cy="5151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8974" y="1600200"/>
            <a:ext cx="3806825" cy="434022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06825" cy="434022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5790" indent="-285750">
              <a:buFont typeface="Wingdings" panose="05000000000000000000" pitchFamily="2" charset="2"/>
              <a:buChar char="§"/>
              <a:defRPr sz="1400"/>
            </a:lvl2pPr>
            <a:lvl3pPr marL="880110" indent="-285750">
              <a:buFont typeface="Wingdings" panose="05000000000000000000" pitchFamily="2" charset="2"/>
              <a:buChar char="§"/>
              <a:defRPr sz="1400"/>
            </a:lvl3pPr>
            <a:lvl4pPr marL="1154430" indent="-285750">
              <a:buFont typeface="Wingdings" panose="05000000000000000000" pitchFamily="2" charset="2"/>
              <a:buChar char="§"/>
              <a:defRPr sz="1400"/>
            </a:lvl4pPr>
            <a:lvl5pPr marL="1428750" indent="-285750">
              <a:buFont typeface="Wingdings" panose="05000000000000000000" pitchFamily="2" charset="2"/>
              <a:buChar char="§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0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4" y="1609280"/>
            <a:ext cx="3808413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974" y="2499359"/>
            <a:ext cx="3808413" cy="344106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09280"/>
            <a:ext cx="3810000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99359"/>
            <a:ext cx="3810000" cy="344106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6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clu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8974" y="1609280"/>
            <a:ext cx="3808413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Highlights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974" y="2499359"/>
            <a:ext cx="3808413" cy="344106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609280"/>
            <a:ext cx="3810000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Next Steps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99359"/>
            <a:ext cx="3810000" cy="344106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2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96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9225" cy="5151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5" y="1600200"/>
            <a:ext cx="7766050" cy="4340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73118"/>
            <a:ext cx="401218" cy="18876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418" y="6544390"/>
            <a:ext cx="2459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7F7F7F"/>
                </a:solidFill>
              </a:rPr>
              <a:t>©</a:t>
            </a:r>
            <a:r>
              <a:rPr lang="en-US" sz="1000" baseline="0" dirty="0" smtClean="0">
                <a:solidFill>
                  <a:srgbClr val="7F7F7F"/>
                </a:solidFill>
              </a:rPr>
              <a:t> 2014 K12 </a:t>
            </a:r>
            <a:r>
              <a:rPr lang="en-US" sz="1000" i="1" baseline="0" dirty="0" smtClean="0">
                <a:solidFill>
                  <a:srgbClr val="7F7F7F"/>
                </a:solidFill>
              </a:rPr>
              <a:t>Insight</a:t>
            </a:r>
            <a:endParaRPr lang="en-US" sz="1000" i="1" dirty="0">
              <a:solidFill>
                <a:srgbClr val="7F7F7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1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8229600" cy="5151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5" y="1600200"/>
            <a:ext cx="7766050" cy="4340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5025" y="6258619"/>
            <a:ext cx="401218" cy="18876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675763"/>
            <a:ext cx="1828800" cy="182237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6675763"/>
            <a:ext cx="1828800" cy="182237"/>
          </a:xfrm>
          <a:prstGeom prst="rect">
            <a:avLst/>
          </a:prstGeom>
          <a:solidFill>
            <a:schemeClr val="accent2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0" y="6675763"/>
            <a:ext cx="1828800" cy="182237"/>
          </a:xfrm>
          <a:prstGeom prst="rect">
            <a:avLst/>
          </a:prstGeom>
          <a:solidFill>
            <a:schemeClr val="accent3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6400" y="6675763"/>
            <a:ext cx="1828800" cy="182237"/>
          </a:xfrm>
          <a:prstGeom prst="rect">
            <a:avLst/>
          </a:prstGeom>
          <a:solidFill>
            <a:schemeClr val="accent4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675763"/>
            <a:ext cx="1828800" cy="182237"/>
          </a:xfrm>
          <a:prstGeom prst="rect">
            <a:avLst/>
          </a:prstGeom>
          <a:solidFill>
            <a:schemeClr val="accent5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28399" y="6632374"/>
            <a:ext cx="2459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©</a:t>
            </a:r>
            <a:r>
              <a:rPr lang="en-US" sz="1000" baseline="0" dirty="0" smtClean="0">
                <a:solidFill>
                  <a:srgbClr val="FFFFFF"/>
                </a:solidFill>
              </a:rPr>
              <a:t> 2013 K12 </a:t>
            </a:r>
            <a:r>
              <a:rPr lang="en-US" sz="1000" i="1" baseline="0" dirty="0" smtClean="0">
                <a:solidFill>
                  <a:srgbClr val="FFFFFF"/>
                </a:solidFill>
              </a:rPr>
              <a:t>Insight</a:t>
            </a:r>
            <a:endParaRPr lang="en-US" sz="1000" i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6284" y="116632"/>
            <a:ext cx="48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DRAFT – FOR DISCUSSION ONLY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317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2014 Technology Survey — Parents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Foxborough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Public Schools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April 7 - 17, 2014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  <p:pic>
        <p:nvPicPr>
          <p:cNvPr id="39938" name="Picture 2" descr="Imag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187300"/>
            <a:ext cx="2951162" cy="137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Elementary &amp; Secondary Participant Views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99104"/>
              </p:ext>
            </p:extLst>
          </p:nvPr>
        </p:nvGraphicFramePr>
        <p:xfrm>
          <a:off x="685800" y="1600200"/>
          <a:ext cx="7772400" cy="455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4804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How often?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Elementary 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</a:rPr>
                        <a:t>Secondary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80495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</a:rPr>
                        <a:t>Weekly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</a:rPr>
                        <a:t>Monthly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</a:rPr>
                        <a:t>Rarely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</a:rPr>
                        <a:t>Weekly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</a:rPr>
                        <a:t>Monthly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</a:rPr>
                        <a:t>Rarely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My child uses  technology tools and resources to collaborate, communicate and share ideas with students and teachers at a distance (in locations other than his/her own class).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My child uses technology tools and resources to collaborate, communicate and share ideas with fellow students and teachers in his/her own class.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My child uses technology to create original works and products, such as movies, presentations, digital media, etc.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My child uses technology to create original works and products, such as movies, presentations, digital media, etc.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</a:tr>
              <a:tr h="3881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My child uses  digital tools to gather information and conduct research.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27432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At least once a week or 2-3 times a month {</a:t>
                      </a:r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Weekly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};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Several times a semester or Several times a year {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Monthly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}; Almost never {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Rarely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}</a:t>
                      </a:r>
                      <a:endParaRPr lang="en-US" sz="1200" b="1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Child’s Knowledge, Skills &amp; Access to Technology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093337"/>
              </p:ext>
            </p:extLst>
          </p:nvPr>
        </p:nvGraphicFramePr>
        <p:xfrm>
          <a:off x="685800" y="1676400"/>
          <a:ext cx="77724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/>
                <a:gridCol w="2011680"/>
              </a:tblGrid>
              <a:tr h="4804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 smtClean="0"/>
                        <a:t>How strongly do you agree or disagree with each of the following statements?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Strongly Agree or Agree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is learning technology knowledge and skills that are important to his/her personal development.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demonstrates critical thinking with respect to online information and resources.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demonstrates the ability to select among technology tools and applications appropriate to his/her learning tasks.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78%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demonstrates an understanding of safe and ethical uses of technology.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76%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demonstrates proficiency with technology tools and operations appropriate to his/her age/grade level.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86%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currently has sufficient access to the technology necessary to learn at school.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71%</a:t>
                      </a:r>
                    </a:p>
                  </a:txBody>
                  <a:tcPr anchor="ctr"/>
                </a:tc>
              </a:tr>
              <a:tr h="2743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Strongly Agree,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Agree, Neutral, Disagree, Strongly Disagree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Elementary &amp; Secondary Participant Views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47232"/>
              </p:ext>
            </p:extLst>
          </p:nvPr>
        </p:nvGraphicFramePr>
        <p:xfrm>
          <a:off x="685800" y="1600200"/>
          <a:ext cx="7772400" cy="4381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1409700"/>
                <a:gridCol w="1409700"/>
              </a:tblGrid>
              <a:tr h="4804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How strongly do you agree or disagree with each of the following statements?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Strongly Agree</a:t>
                      </a:r>
                      <a:r>
                        <a:rPr lang="en-US" sz="1400" baseline="0" dirty="0">
                          <a:latin typeface="+mn-lt"/>
                        </a:rPr>
                        <a:t> </a:t>
                      </a:r>
                      <a:r>
                        <a:rPr lang="en-US" sz="1400" baseline="0" dirty="0" smtClean="0">
                          <a:latin typeface="+mn-lt"/>
                        </a:rPr>
                        <a:t>or Agree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495"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Elementary 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</a:rPr>
                        <a:t>Secondary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is learning technology knowledge and skills that are important to his/her personal development.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demonstrates critical thinking with respect to online information and resources.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demonstrates the ability to select among technology tools and applications appropriate to his/her learning tasks.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demonstrates an understanding of safe and ethical uses of technology.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demonstrates proficiency with technology tools and operations appropriate to his/her age/grade level.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child currently has sufficient access to the technology necessary to learn at school.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 gridSpan="3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Strongly Agree,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Agree, Neutral, Disagree, Strongly Disagree</a:t>
                      </a:r>
                      <a:endParaRPr lang="en-US" sz="1200" b="1" i="1" u="none" strike="noStrike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Parents’ Philosophy &amp; View of District Success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255369"/>
              </p:ext>
            </p:extLst>
          </p:nvPr>
        </p:nvGraphicFramePr>
        <p:xfrm>
          <a:off x="685800" y="1752600"/>
          <a:ext cx="7772400" cy="2861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/>
                <a:gridCol w="2011680"/>
              </a:tblGrid>
              <a:tr h="4804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How strongly do you agree or disagree with each of the following statements?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Strongly Agree or Agree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Technology is an essential tool for teaching and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89%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There is a clear set of expectations or standards in my child’s school for how he/she should use technology in support of his/her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63%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 am familiar with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Foxborough's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vision for technology's role in supporting student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Students have equitable access to technology across grades, subjects and buildings 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Foxborough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schools.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47%</a:t>
                      </a:r>
                    </a:p>
                  </a:txBody>
                  <a:tcPr anchor="ctr"/>
                </a:tc>
              </a:tr>
              <a:tr h="2743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Strongly Agree,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Agree, Neutral, Disagree, Strongly Disagree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Elementary &amp; Secondary Participant Views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957012"/>
              </p:ext>
            </p:extLst>
          </p:nvPr>
        </p:nvGraphicFramePr>
        <p:xfrm>
          <a:off x="685800" y="1752600"/>
          <a:ext cx="7772400" cy="3555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447800"/>
                <a:gridCol w="1447800"/>
              </a:tblGrid>
              <a:tr h="4804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How strongly do you agree or disagree with each of the following statements?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Strongly Agree</a:t>
                      </a:r>
                      <a:r>
                        <a:rPr lang="en-US" sz="1400" baseline="0" dirty="0">
                          <a:latin typeface="+mn-lt"/>
                        </a:rPr>
                        <a:t> </a:t>
                      </a:r>
                      <a:r>
                        <a:rPr lang="en-US" sz="1400" baseline="0" dirty="0" smtClean="0">
                          <a:latin typeface="+mn-lt"/>
                        </a:rPr>
                        <a:t>or Agree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495"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Elementary 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</a:rPr>
                        <a:t>Secondary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Technology is an essential tool for teaching and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There is a clear set of expectations or standards in my child’s school for how he/she should use technology in support of his/her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 am familiar with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Foxborough's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vision for technology's role in supporting student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Students have equitable access to technology across grades, subjects and buildings 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Foxborough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schools.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 gridSpan="3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Strongly Agree,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Agree, Neutral, Disagree, Strongly Disagree</a:t>
                      </a:r>
                      <a:endParaRPr lang="en-US" sz="12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i="1" dirty="0" smtClean="0">
                <a:solidFill>
                  <a:schemeClr val="bg1">
                    <a:lumMod val="50000"/>
                  </a:schemeClr>
                </a:solidFill>
              </a:rPr>
              <a:t>Themes from Open-Ended Comments</a:t>
            </a:r>
            <a:endParaRPr lang="en-US" sz="2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2400" dirty="0" smtClean="0"/>
              <a:t>Relationship of Technology to Self-Directed Learning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To what extent would you say that your child is a "self-directed learner," and what role does technology play in this</a:t>
            </a:r>
            <a:r>
              <a:rPr lang="en-US" b="1" i="1" dirty="0" smtClean="0"/>
              <a:t>? (N=64)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chemeClr val="accent1"/>
                </a:solidFill>
              </a:rPr>
              <a:t>Parents described their children along the spectrum of self-directed learning abilities. 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Technology seemed to help some at all levels of self-directed learning and to pose a threat for others at the same levels.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Some parents said their children used technology to further their knowledge, suggesting that technology could help them become more self-directed.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Some parents said their children required close supervision with technology, suggesting that in addition to its potential benefits for learning, it also provided a compelling distraction to learning.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4" y="699273"/>
            <a:ext cx="7845425" cy="515190"/>
          </a:xfrm>
        </p:spPr>
        <p:txBody>
          <a:bodyPr anchor="ctr">
            <a:normAutofit/>
          </a:bodyPr>
          <a:lstStyle/>
          <a:p>
            <a:r>
              <a:rPr lang="en-US" sz="2400" dirty="0" smtClean="0"/>
              <a:t>Improving the Use of Technology for Teaching &amp; Learning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In what ways could technology be used to support and improve communication and collaboration between home and school</a:t>
            </a:r>
            <a:r>
              <a:rPr lang="en-US" b="1" i="1" dirty="0" smtClean="0"/>
              <a:t>? (N=55)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chemeClr val="accent1"/>
                </a:solidFill>
              </a:rPr>
              <a:t>Parents reported seeing benefits of current technology use. They seemed supportive of continuing current practices and programs. 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Technology, especially email, has facilitated communication between families and schools.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/>
              <a:t>Parents made favorable comments </a:t>
            </a:r>
            <a:r>
              <a:rPr lang="en-US" dirty="0" smtClean="0"/>
              <a:t>about </a:t>
            </a:r>
            <a:r>
              <a:rPr lang="en-US" dirty="0" err="1" smtClean="0"/>
              <a:t>Edmondo</a:t>
            </a:r>
            <a:r>
              <a:rPr lang="en-US" dirty="0" smtClean="0"/>
              <a:t> and </a:t>
            </a:r>
            <a:r>
              <a:rPr lang="en-US" dirty="0" err="1" smtClean="0"/>
              <a:t>PowerSchools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Parents desired greater consistency in how teachers use technology to communicate.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Some participants wanted district policies to standardize the frequency of classroom webpage updates and turnaround time for student grade postings. 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r>
              <a:rPr lang="en-US" b="1" i="1" dirty="0"/>
              <a:t>How might the district improve the ways in which your child and his/her teachers utilize technology as a tool for learning</a:t>
            </a:r>
            <a:r>
              <a:rPr lang="en-US" b="1" i="1" dirty="0" smtClean="0"/>
              <a:t>? (N=62)</a:t>
            </a:r>
            <a:endParaRPr lang="en-US" i="1" dirty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Parents suggested a variety of ways, including:</a:t>
            </a:r>
            <a:endParaRPr lang="en-US" b="1" dirty="0">
              <a:solidFill>
                <a:schemeClr val="accent1"/>
              </a:solidFill>
            </a:endParaRP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/>
              <a:t>A</a:t>
            </a:r>
            <a:r>
              <a:rPr lang="en-US" dirty="0" smtClean="0"/>
              <a:t>llowing </a:t>
            </a:r>
            <a:r>
              <a:rPr lang="en-US" dirty="0"/>
              <a:t>students </a:t>
            </a:r>
            <a:r>
              <a:rPr lang="en-US" dirty="0" smtClean="0"/>
              <a:t>to use iPads </a:t>
            </a:r>
            <a:r>
              <a:rPr lang="en-US" dirty="0"/>
              <a:t>in </a:t>
            </a:r>
            <a:r>
              <a:rPr lang="en-US" dirty="0" smtClean="0"/>
              <a:t>class, or even purchasing </a:t>
            </a:r>
            <a:r>
              <a:rPr lang="en-US" dirty="0"/>
              <a:t>iPads</a:t>
            </a:r>
            <a:r>
              <a:rPr lang="en-US" dirty="0" smtClean="0"/>
              <a:t>  </a:t>
            </a:r>
            <a:r>
              <a:rPr lang="en-US" dirty="0"/>
              <a:t>for all </a:t>
            </a:r>
            <a:r>
              <a:rPr lang="en-US" dirty="0" smtClean="0"/>
              <a:t>students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Using more interactive technologies, such as WordPress 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Offering </a:t>
            </a:r>
            <a:r>
              <a:rPr lang="en-US" dirty="0"/>
              <a:t>technology courses </a:t>
            </a:r>
            <a:r>
              <a:rPr lang="en-US" dirty="0" smtClean="0"/>
              <a:t>such as computer programming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Making sure technology use enhances instead of replaces higher-order instruction, especially at the elementary level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DRAFT - FOR DISCUSSION 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7"/>
          <p:cNvSpPr txBox="1">
            <a:spLocks/>
          </p:cNvSpPr>
          <p:nvPr/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DRAFT - FOR DISCUSSION ONLY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&amp;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600200"/>
            <a:ext cx="7766050" cy="44958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Foxborough</a:t>
            </a:r>
            <a:r>
              <a:rPr lang="en-US" sz="1800" dirty="0" smtClean="0"/>
              <a:t> </a:t>
            </a:r>
            <a:r>
              <a:rPr lang="en-US" sz="1800" dirty="0"/>
              <a:t>Public Schools (“</a:t>
            </a:r>
            <a:r>
              <a:rPr lang="en-US" sz="1800" dirty="0" err="1"/>
              <a:t>Foxborough</a:t>
            </a:r>
            <a:r>
              <a:rPr lang="en-US" sz="1800" dirty="0" smtClean="0"/>
              <a:t>”) is committed to using technology to support teaching and learning. </a:t>
            </a:r>
          </a:p>
          <a:p>
            <a:endParaRPr lang="en-US" sz="1800" dirty="0"/>
          </a:p>
          <a:p>
            <a:r>
              <a:rPr lang="en-US" sz="1800" dirty="0" smtClean="0"/>
              <a:t>In collaboration with our partners </a:t>
            </a:r>
            <a:r>
              <a:rPr lang="en-US" sz="1800" dirty="0"/>
              <a:t>in the </a:t>
            </a:r>
            <a:r>
              <a:rPr lang="en-US" sz="1800" dirty="0" err="1"/>
              <a:t>Foxborough</a:t>
            </a:r>
            <a:r>
              <a:rPr lang="en-US" sz="1800" dirty="0"/>
              <a:t> Public </a:t>
            </a:r>
            <a:r>
              <a:rPr lang="en-US" sz="1800" dirty="0" smtClean="0"/>
              <a:t>Schools’ </a:t>
            </a:r>
            <a:r>
              <a:rPr lang="en-US" sz="1800" dirty="0" err="1"/>
              <a:t>MassCUE</a:t>
            </a:r>
            <a:r>
              <a:rPr lang="en-US" sz="1800" dirty="0"/>
              <a:t> Evaluators Working </a:t>
            </a:r>
            <a:r>
              <a:rPr lang="en-US" sz="1800" dirty="0" smtClean="0"/>
              <a:t>Group and K12 </a:t>
            </a:r>
            <a:r>
              <a:rPr lang="en-US" sz="1800" i="1" dirty="0" smtClean="0"/>
              <a:t>Insight</a:t>
            </a:r>
            <a:r>
              <a:rPr lang="en-US" sz="1800" dirty="0" smtClean="0"/>
              <a:t>, we </a:t>
            </a:r>
            <a:r>
              <a:rPr lang="en-US" sz="1800" dirty="0"/>
              <a:t>designed the </a:t>
            </a:r>
            <a:r>
              <a:rPr lang="en-US" sz="1800" dirty="0" smtClean="0"/>
              <a:t>2014 Technology </a:t>
            </a:r>
            <a:r>
              <a:rPr lang="en-US" sz="1800" dirty="0"/>
              <a:t>Survey</a:t>
            </a:r>
            <a:r>
              <a:rPr lang="en-US" sz="1800" dirty="0" smtClean="0"/>
              <a:t> </a:t>
            </a:r>
            <a:r>
              <a:rPr lang="en-US" sz="1800" dirty="0"/>
              <a:t>to assess how instructional technology is currently used to support teaching and learning across the district. </a:t>
            </a:r>
            <a:r>
              <a:rPr lang="en-US" sz="1800" dirty="0" smtClean="0"/>
              <a:t>We gave similar surveys to teachers and parents. </a:t>
            </a:r>
          </a:p>
          <a:p>
            <a:endParaRPr lang="en-US" sz="1800" dirty="0"/>
          </a:p>
          <a:p>
            <a:r>
              <a:rPr lang="en-US" sz="1800" dirty="0" smtClean="0"/>
              <a:t>This report summarizes results of the parent survey. </a:t>
            </a:r>
          </a:p>
          <a:p>
            <a:endParaRPr lang="en-US" sz="1800" dirty="0"/>
          </a:p>
          <a:p>
            <a:r>
              <a:rPr lang="en-US" sz="1800" dirty="0" smtClean="0"/>
              <a:t>Parents were emailed invitations to the survey via a public link and could participate more than once, so the number of surveys taken may exceed the number of participating parents. The survey was open April 7 to 17, 2014.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&amp; Participants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1990" y="1524000"/>
            <a:ext cx="77762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113 surveys were taken by parents of </a:t>
            </a:r>
            <a:r>
              <a:rPr lang="en-US" b="1" dirty="0" err="1" smtClean="0"/>
              <a:t>Foxborough</a:t>
            </a:r>
            <a:r>
              <a:rPr lang="en-US" b="1" dirty="0" smtClean="0"/>
              <a:t> students.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400" b="1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100</a:t>
            </a:r>
            <a:r>
              <a:rPr lang="en-US" sz="1400" b="1" dirty="0"/>
              <a:t>% </a:t>
            </a:r>
            <a:r>
              <a:rPr lang="en-US" sz="1400" dirty="0"/>
              <a:t>(N=113) of participating parents said their children had  access to a computing </a:t>
            </a:r>
            <a:r>
              <a:rPr lang="en-US" sz="1400" dirty="0" smtClean="0"/>
              <a:t>device —  </a:t>
            </a:r>
            <a:r>
              <a:rPr lang="en-US" sz="1400" dirty="0"/>
              <a:t>such as a computer, digital tablet/iPad or smartphone </a:t>
            </a:r>
            <a:r>
              <a:rPr lang="en-US" sz="1400" dirty="0" smtClean="0"/>
              <a:t>— at </a:t>
            </a:r>
            <a:r>
              <a:rPr lang="en-US" sz="1400" dirty="0"/>
              <a:t>home.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99% </a:t>
            </a:r>
            <a:r>
              <a:rPr lang="en-US" sz="1400" dirty="0"/>
              <a:t>(N=112) said their children had access to the Internet at home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040847"/>
              </p:ext>
            </p:extLst>
          </p:nvPr>
        </p:nvGraphicFramePr>
        <p:xfrm>
          <a:off x="872490" y="2895600"/>
          <a:ext cx="7395210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3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600200"/>
            <a:ext cx="7540625" cy="4572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Survey results convey the views of survey participants. 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Results should not be generalized to non-participants.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The denominator for all analyses is the actual count of responses to a given question or set of questions. This number may be the same or lower than the total number of survey responses.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SzPct val="100000"/>
            </a:pPr>
            <a:r>
              <a:rPr lang="en-US" sz="1800" b="1" dirty="0" smtClean="0"/>
              <a:t>Results </a:t>
            </a:r>
            <a:r>
              <a:rPr lang="en-US" sz="1800" b="1" dirty="0"/>
              <a:t>summarize responses </a:t>
            </a:r>
            <a:r>
              <a:rPr lang="en-US" sz="1800" b="1" dirty="0" smtClean="0"/>
              <a:t>and main findings summarize results.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chemeClr val="accent1"/>
                </a:solidFill>
              </a:rPr>
              <a:t>Discussion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slide at the end of the report reflects the findings that the district finds most important and/or actionable.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accent1"/>
                </a:solidFill>
              </a:rPr>
              <a:t>Stacked bar charts </a:t>
            </a:r>
            <a:r>
              <a:rPr lang="en-US" sz="1800" dirty="0" smtClean="0"/>
              <a:t>summarize the distribution of results by combining the  response categories (</a:t>
            </a:r>
            <a:r>
              <a:rPr lang="en-US" sz="1800" b="1" i="1" dirty="0" smtClean="0"/>
              <a:t>At least once a week </a:t>
            </a:r>
            <a:r>
              <a:rPr lang="en-US" sz="1800" dirty="0" smtClean="0"/>
              <a:t>and </a:t>
            </a:r>
            <a:r>
              <a:rPr lang="en-US" sz="1800" b="1" i="1" dirty="0" smtClean="0"/>
              <a:t>2-3 times a month</a:t>
            </a:r>
            <a:r>
              <a:rPr lang="en-US" sz="1800" dirty="0" smtClean="0"/>
              <a:t>) and </a:t>
            </a:r>
            <a:r>
              <a:rPr lang="en-US" sz="1800" b="1" i="1" dirty="0" smtClean="0"/>
              <a:t>(Several times a semester </a:t>
            </a:r>
            <a:r>
              <a:rPr lang="en-US" sz="1800" dirty="0" smtClean="0"/>
              <a:t>and </a:t>
            </a:r>
            <a:r>
              <a:rPr lang="en-US" sz="1800" b="1" i="1" dirty="0"/>
              <a:t>Several times a </a:t>
            </a:r>
            <a:r>
              <a:rPr lang="en-US" sz="1800" b="1" i="1" dirty="0" smtClean="0"/>
              <a:t>year</a:t>
            </a:r>
            <a:r>
              <a:rPr lang="en-US" sz="1800" dirty="0" smtClean="0"/>
              <a:t>).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accent1"/>
                </a:solidFill>
              </a:rPr>
              <a:t>Tables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/>
              <a:t>summarize the distribution of results by combining the response categories </a:t>
            </a:r>
            <a:r>
              <a:rPr lang="en-US" sz="1800" b="1" i="1" dirty="0"/>
              <a:t>Agree</a:t>
            </a:r>
            <a:r>
              <a:rPr lang="en-US" sz="1800" dirty="0"/>
              <a:t> and </a:t>
            </a:r>
            <a:r>
              <a:rPr lang="en-US" sz="1800" b="1" i="1" dirty="0"/>
              <a:t>Strongly Agree</a:t>
            </a:r>
            <a:r>
              <a:rPr lang="en-US" sz="1800" dirty="0" smtClean="0"/>
              <a:t>.</a:t>
            </a:r>
            <a:endParaRPr lang="en-US" sz="1800" dirty="0"/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Percentages of 5% and less are not shown in </a:t>
            </a:r>
            <a:r>
              <a:rPr lang="en-US" sz="1800" dirty="0" smtClean="0"/>
              <a:t>charts.</a:t>
            </a:r>
            <a:endParaRPr lang="en-US" sz="1800" dirty="0"/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buSzPct val="100000"/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DRAFT - FOR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/>
              <a:t>Between 61</a:t>
            </a:r>
            <a:r>
              <a:rPr lang="en-US" sz="1800" dirty="0" smtClean="0"/>
              <a:t>% and 96% of participating </a:t>
            </a:r>
            <a:r>
              <a:rPr lang="en-US" sz="1800" dirty="0"/>
              <a:t>parents </a:t>
            </a:r>
            <a:r>
              <a:rPr lang="en-US" sz="1800" dirty="0" smtClean="0"/>
              <a:t>said their children used technology for learning-related activities.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Between 71% and 86% of participating </a:t>
            </a:r>
            <a:r>
              <a:rPr lang="en-US" sz="1800" dirty="0"/>
              <a:t>parents agreed with the statements about their </a:t>
            </a:r>
            <a:r>
              <a:rPr lang="en-US" sz="1800" dirty="0" smtClean="0"/>
              <a:t>children’s knowledge, skills and access to technology</a:t>
            </a:r>
            <a:r>
              <a:rPr lang="en-US" sz="1800" dirty="0"/>
              <a:t> </a:t>
            </a:r>
            <a:r>
              <a:rPr lang="en-US" sz="1800" dirty="0" smtClean="0"/>
              <a:t>for learning purposes.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Between 44% and 89% </a:t>
            </a:r>
            <a:r>
              <a:rPr lang="en-US" sz="1800" dirty="0"/>
              <a:t>of participating parents agreed with the statements </a:t>
            </a:r>
            <a:r>
              <a:rPr lang="en-US" sz="1800" dirty="0" smtClean="0"/>
              <a:t>about their philosophy of technology use and view of the district’s success in implementing instructional technology in the schools. </a:t>
            </a: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Results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347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Child’s Use of Technology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often?</a:t>
            </a:r>
            <a:endParaRPr lang="en-US"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56159046"/>
              </p:ext>
            </p:extLst>
          </p:nvPr>
        </p:nvGraphicFramePr>
        <p:xfrm>
          <a:off x="685800" y="1752600"/>
          <a:ext cx="784860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Child’s Use of </a:t>
            </a:r>
            <a:r>
              <a:rPr lang="en-US" dirty="0"/>
              <a:t>Technology for Learning, </a:t>
            </a:r>
            <a:r>
              <a:rPr lang="en-US" sz="2000" i="1" dirty="0" smtClean="0"/>
              <a:t>continued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often?</a:t>
            </a:r>
            <a:endParaRPr lang="en-US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77632525"/>
              </p:ext>
            </p:extLst>
          </p:nvPr>
        </p:nvGraphicFramePr>
        <p:xfrm>
          <a:off x="533400" y="17526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2014">
  <a:themeElements>
    <a:clrScheme name="K12 Insight">
      <a:dk1>
        <a:sysClr val="windowText" lastClr="000000"/>
      </a:dk1>
      <a:lt1>
        <a:sysClr val="window" lastClr="FFFFFF"/>
      </a:lt1>
      <a:dk2>
        <a:srgbClr val="333333"/>
      </a:dk2>
      <a:lt2>
        <a:srgbClr val="EBEBEB"/>
      </a:lt2>
      <a:accent1>
        <a:srgbClr val="0887C9"/>
      </a:accent1>
      <a:accent2>
        <a:srgbClr val="13569A"/>
      </a:accent2>
      <a:accent3>
        <a:srgbClr val="63AD44"/>
      </a:accent3>
      <a:accent4>
        <a:srgbClr val="F5B81F"/>
      </a:accent4>
      <a:accent5>
        <a:srgbClr val="E84425"/>
      </a:accent5>
      <a:accent6>
        <a:srgbClr val="EBEBEB"/>
      </a:accent6>
      <a:hlink>
        <a:srgbClr val="1356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12insight with draft">
  <a:themeElements>
    <a:clrScheme name="K12 Insight">
      <a:dk1>
        <a:sysClr val="windowText" lastClr="000000"/>
      </a:dk1>
      <a:lt1>
        <a:sysClr val="window" lastClr="FFFFFF"/>
      </a:lt1>
      <a:dk2>
        <a:srgbClr val="333333"/>
      </a:dk2>
      <a:lt2>
        <a:srgbClr val="EBEBEB"/>
      </a:lt2>
      <a:accent1>
        <a:srgbClr val="0887C9"/>
      </a:accent1>
      <a:accent2>
        <a:srgbClr val="13569A"/>
      </a:accent2>
      <a:accent3>
        <a:srgbClr val="63AD44"/>
      </a:accent3>
      <a:accent4>
        <a:srgbClr val="F5B81F"/>
      </a:accent4>
      <a:accent5>
        <a:srgbClr val="E84425"/>
      </a:accent5>
      <a:accent6>
        <a:srgbClr val="EBEBEB"/>
      </a:accent6>
      <a:hlink>
        <a:srgbClr val="1356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2014</Template>
  <TotalTime>793</TotalTime>
  <Words>1614</Words>
  <Application>Microsoft Office PowerPoint</Application>
  <PresentationFormat>On-screen Show (4:3)</PresentationFormat>
  <Paragraphs>217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Template 2014</vt:lpstr>
      <vt:lpstr>k12insight with draft</vt:lpstr>
      <vt:lpstr>2014 Technology Survey — Parents</vt:lpstr>
      <vt:lpstr>Overview</vt:lpstr>
      <vt:lpstr>Purpose &amp; Process</vt:lpstr>
      <vt:lpstr>Participation &amp; Participants</vt:lpstr>
      <vt:lpstr>Technical Notes</vt:lpstr>
      <vt:lpstr>Main Findings</vt:lpstr>
      <vt:lpstr>Results</vt:lpstr>
      <vt:lpstr>Child’s Use of Technology for Learning</vt:lpstr>
      <vt:lpstr>Child’s Use of Technology for Learning, continued</vt:lpstr>
      <vt:lpstr>Elementary &amp; Secondary Participant Views</vt:lpstr>
      <vt:lpstr>Child’s Knowledge, Skills &amp; Access to Technology</vt:lpstr>
      <vt:lpstr>Elementary &amp; Secondary Participant Views</vt:lpstr>
      <vt:lpstr>Parents’ Philosophy &amp; View of District Success</vt:lpstr>
      <vt:lpstr>Elementary &amp; Secondary Participant Views</vt:lpstr>
      <vt:lpstr>Themes from Open-Ended Comments</vt:lpstr>
      <vt:lpstr>Relationship of Technology to Self-Directed Learning</vt:lpstr>
      <vt:lpstr>Improving the Use of Technology for Teaching &amp; Learning</vt:lpstr>
      <vt:lpstr>Discussion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Anita Mahadik</dc:creator>
  <cp:lastModifiedBy>Justin Wilk</cp:lastModifiedBy>
  <cp:revision>79</cp:revision>
  <dcterms:created xsi:type="dcterms:W3CDTF">2006-08-16T00:00:00Z</dcterms:created>
  <dcterms:modified xsi:type="dcterms:W3CDTF">2014-05-06T17:59:53Z</dcterms:modified>
</cp:coreProperties>
</file>