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25"/>
  </p:notesMasterIdLst>
  <p:sldIdLst>
    <p:sldId id="256" r:id="rId3"/>
    <p:sldId id="270" r:id="rId4"/>
    <p:sldId id="271" r:id="rId5"/>
    <p:sldId id="259" r:id="rId6"/>
    <p:sldId id="274" r:id="rId7"/>
    <p:sldId id="273" r:id="rId8"/>
    <p:sldId id="272" r:id="rId9"/>
    <p:sldId id="261" r:id="rId10"/>
    <p:sldId id="277" r:id="rId11"/>
    <p:sldId id="262" r:id="rId12"/>
    <p:sldId id="263" r:id="rId13"/>
    <p:sldId id="278" r:id="rId14"/>
    <p:sldId id="264" r:id="rId15"/>
    <p:sldId id="279" r:id="rId16"/>
    <p:sldId id="265" r:id="rId17"/>
    <p:sldId id="280" r:id="rId18"/>
    <p:sldId id="266" r:id="rId19"/>
    <p:sldId id="282" r:id="rId20"/>
    <p:sldId id="275" r:id="rId21"/>
    <p:sldId id="276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hadik\Desktop\foxborough%20SID%2019\report%20dat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hadik\Desktop\foxborough%20SID%2019\report%20dat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hadik\Desktop\foxborough%20SID%2019\report%20dat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hadik\Desktop\foxborough%20SID%2019\report%20data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948265657969237"/>
          <c:y val="2.9956427015250545E-2"/>
          <c:w val="0.45697570891873818"/>
          <c:h val="0.6586732111917384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'Report Data'!$Q$74</c:f>
              <c:strCache>
                <c:ptCount val="1"/>
                <c:pt idx="0">
                  <c:v>At least once a week or 2-3 times a month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Data'!$P$75:$P$79</c:f>
              <c:strCache>
                <c:ptCount val="5"/>
                <c:pt idx="0">
                  <c:v>Students use technology to create original works and products, such as movies, presentations, digital media, etc.</c:v>
                </c:pt>
                <c:pt idx="1">
                  <c:v>Students use technology tools and resources to collaborate, communicate and share ideas with fellow students and teachers in your own class.</c:v>
                </c:pt>
                <c:pt idx="2">
                  <c:v>Students use technology tools and resources to collaborate, communicate and share ideas with students and teachers at a distance (outside of your classroom).</c:v>
                </c:pt>
                <c:pt idx="3">
                  <c:v>Students use digital tools to gather information and conduct research.</c:v>
                </c:pt>
                <c:pt idx="4">
                  <c:v>Students use technology tools to explore concepts and solve problems.</c:v>
                </c:pt>
              </c:strCache>
            </c:strRef>
          </c:cat>
          <c:val>
            <c:numRef>
              <c:f>'Report Data'!$Q$75:$Q$79</c:f>
              <c:numCache>
                <c:formatCode>0%</c:formatCode>
                <c:ptCount val="5"/>
                <c:pt idx="0">
                  <c:v>0.20930232558139542</c:v>
                </c:pt>
                <c:pt idx="1">
                  <c:v>0.36434108527131781</c:v>
                </c:pt>
                <c:pt idx="2">
                  <c:v>0.18253968253968256</c:v>
                </c:pt>
                <c:pt idx="3">
                  <c:v>0.29687500000000006</c:v>
                </c:pt>
                <c:pt idx="4">
                  <c:v>0.41269841269841268</c:v>
                </c:pt>
              </c:numCache>
            </c:numRef>
          </c:val>
        </c:ser>
        <c:ser>
          <c:idx val="1"/>
          <c:order val="1"/>
          <c:tx>
            <c:strRef>
              <c:f>'Report Data'!$R$74</c:f>
              <c:strCache>
                <c:ptCount val="1"/>
                <c:pt idx="0">
                  <c:v>Several times a semester or Several times a year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Data'!$P$75:$P$79</c:f>
              <c:strCache>
                <c:ptCount val="5"/>
                <c:pt idx="0">
                  <c:v>Students use technology to create original works and products, such as movies, presentations, digital media, etc.</c:v>
                </c:pt>
                <c:pt idx="1">
                  <c:v>Students use technology tools and resources to collaborate, communicate and share ideas with fellow students and teachers in your own class.</c:v>
                </c:pt>
                <c:pt idx="2">
                  <c:v>Students use technology tools and resources to collaborate, communicate and share ideas with students and teachers at a distance (outside of your classroom).</c:v>
                </c:pt>
                <c:pt idx="3">
                  <c:v>Students use digital tools to gather information and conduct research.</c:v>
                </c:pt>
                <c:pt idx="4">
                  <c:v>Students use technology tools to explore concepts and solve problems.</c:v>
                </c:pt>
              </c:strCache>
            </c:strRef>
          </c:cat>
          <c:val>
            <c:numRef>
              <c:f>'Report Data'!$R$75:$R$79</c:f>
              <c:numCache>
                <c:formatCode>0%</c:formatCode>
                <c:ptCount val="5"/>
                <c:pt idx="0">
                  <c:v>0.41085271317829464</c:v>
                </c:pt>
                <c:pt idx="1">
                  <c:v>0.3255813953488374</c:v>
                </c:pt>
                <c:pt idx="2">
                  <c:v>0.25396825396825401</c:v>
                </c:pt>
                <c:pt idx="3">
                  <c:v>0.53125</c:v>
                </c:pt>
                <c:pt idx="4">
                  <c:v>0.40476190476190477</c:v>
                </c:pt>
              </c:numCache>
            </c:numRef>
          </c:val>
        </c:ser>
        <c:ser>
          <c:idx val="2"/>
          <c:order val="2"/>
          <c:tx>
            <c:strRef>
              <c:f>'Report Data'!$S$74</c:f>
              <c:strCache>
                <c:ptCount val="1"/>
                <c:pt idx="0">
                  <c:v>Almost never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Data'!$P$75:$P$79</c:f>
              <c:strCache>
                <c:ptCount val="5"/>
                <c:pt idx="0">
                  <c:v>Students use technology to create original works and products, such as movies, presentations, digital media, etc.</c:v>
                </c:pt>
                <c:pt idx="1">
                  <c:v>Students use technology tools and resources to collaborate, communicate and share ideas with fellow students and teachers in your own class.</c:v>
                </c:pt>
                <c:pt idx="2">
                  <c:v>Students use technology tools and resources to collaborate, communicate and share ideas with students and teachers at a distance (outside of your classroom).</c:v>
                </c:pt>
                <c:pt idx="3">
                  <c:v>Students use digital tools to gather information and conduct research.</c:v>
                </c:pt>
                <c:pt idx="4">
                  <c:v>Students use technology tools to explore concepts and solve problems.</c:v>
                </c:pt>
              </c:strCache>
            </c:strRef>
          </c:cat>
          <c:val>
            <c:numRef>
              <c:f>'Report Data'!$S$75:$S$79</c:f>
              <c:numCache>
                <c:formatCode>0%</c:formatCode>
                <c:ptCount val="5"/>
                <c:pt idx="0">
                  <c:v>0.37984496124031025</c:v>
                </c:pt>
                <c:pt idx="1">
                  <c:v>0.31007751937984512</c:v>
                </c:pt>
                <c:pt idx="2">
                  <c:v>0.56349206349206349</c:v>
                </c:pt>
                <c:pt idx="3">
                  <c:v>0.171875</c:v>
                </c:pt>
                <c:pt idx="4">
                  <c:v>0.18253968253968256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0795488"/>
        <c:axId val="50796048"/>
      </c:barChart>
      <c:catAx>
        <c:axId val="50795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796048"/>
        <c:crosses val="autoZero"/>
        <c:auto val="1"/>
        <c:lblAlgn val="ctr"/>
        <c:lblOffset val="100"/>
        <c:noMultiLvlLbl val="0"/>
      </c:catAx>
      <c:valAx>
        <c:axId val="50796048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crossAx val="50795488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'Report Data'!$Q$83</c:f>
              <c:strCache>
                <c:ptCount val="1"/>
                <c:pt idx="0">
                  <c:v>At least once a week or 2-3 times a month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Data'!$P$84:$P$86</c:f>
              <c:strCache>
                <c:ptCount val="3"/>
                <c:pt idx="0">
                  <c:v>To create opportunities for students to use technology to create original, innovative work/products.</c:v>
                </c:pt>
                <c:pt idx="1">
                  <c:v>To create student-centered learning opportunities.</c:v>
                </c:pt>
                <c:pt idx="2">
                  <c:v>To create learning experiences that engage students in collaborative environments which promote global and local communication.</c:v>
                </c:pt>
              </c:strCache>
            </c:strRef>
          </c:cat>
          <c:val>
            <c:numRef>
              <c:f>'Report Data'!$Q$84:$Q$86</c:f>
              <c:numCache>
                <c:formatCode>0%</c:formatCode>
                <c:ptCount val="3"/>
                <c:pt idx="0">
                  <c:v>0.31538461538461554</c:v>
                </c:pt>
                <c:pt idx="1">
                  <c:v>0.57364341085271331</c:v>
                </c:pt>
                <c:pt idx="2">
                  <c:v>0.34126984126984139</c:v>
                </c:pt>
              </c:numCache>
            </c:numRef>
          </c:val>
        </c:ser>
        <c:ser>
          <c:idx val="1"/>
          <c:order val="1"/>
          <c:tx>
            <c:strRef>
              <c:f>'Report Data'!$R$83</c:f>
              <c:strCache>
                <c:ptCount val="1"/>
                <c:pt idx="0">
                  <c:v>Several times a semester or Several times a year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Data'!$P$84:$P$86</c:f>
              <c:strCache>
                <c:ptCount val="3"/>
                <c:pt idx="0">
                  <c:v>To create opportunities for students to use technology to create original, innovative work/products.</c:v>
                </c:pt>
                <c:pt idx="1">
                  <c:v>To create student-centered learning opportunities.</c:v>
                </c:pt>
                <c:pt idx="2">
                  <c:v>To create learning experiences that engage students in collaborative environments which promote global and local communication.</c:v>
                </c:pt>
              </c:strCache>
            </c:strRef>
          </c:cat>
          <c:val>
            <c:numRef>
              <c:f>'Report Data'!$R$84:$R$86</c:f>
              <c:numCache>
                <c:formatCode>0%</c:formatCode>
                <c:ptCount val="3"/>
                <c:pt idx="0">
                  <c:v>0.47692307692307701</c:v>
                </c:pt>
                <c:pt idx="1">
                  <c:v>0.372093023255814</c:v>
                </c:pt>
                <c:pt idx="2">
                  <c:v>0.34126984126984139</c:v>
                </c:pt>
              </c:numCache>
            </c:numRef>
          </c:val>
        </c:ser>
        <c:ser>
          <c:idx val="2"/>
          <c:order val="2"/>
          <c:tx>
            <c:strRef>
              <c:f>'Report Data'!$S$83</c:f>
              <c:strCache>
                <c:ptCount val="1"/>
                <c:pt idx="0">
                  <c:v>Almost never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Data'!$P$84:$P$86</c:f>
              <c:strCache>
                <c:ptCount val="3"/>
                <c:pt idx="0">
                  <c:v>To create opportunities for students to use technology to create original, innovative work/products.</c:v>
                </c:pt>
                <c:pt idx="1">
                  <c:v>To create student-centered learning opportunities.</c:v>
                </c:pt>
                <c:pt idx="2">
                  <c:v>To create learning experiences that engage students in collaborative environments which promote global and local communication.</c:v>
                </c:pt>
              </c:strCache>
            </c:strRef>
          </c:cat>
          <c:val>
            <c:numRef>
              <c:f>'Report Data'!$S$84:$S$86</c:f>
              <c:numCache>
                <c:formatCode>0%</c:formatCode>
                <c:ptCount val="3"/>
                <c:pt idx="0">
                  <c:v>0.20769230769230773</c:v>
                </c:pt>
                <c:pt idx="1">
                  <c:v>5.4263565891472874E-2</c:v>
                </c:pt>
                <c:pt idx="2">
                  <c:v>0.3174603174603175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115104"/>
        <c:axId val="54115664"/>
      </c:barChart>
      <c:catAx>
        <c:axId val="541151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4115664"/>
        <c:crosses val="autoZero"/>
        <c:auto val="1"/>
        <c:lblAlgn val="ctr"/>
        <c:lblOffset val="100"/>
        <c:noMultiLvlLbl val="0"/>
      </c:catAx>
      <c:valAx>
        <c:axId val="54115664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crossAx val="54115104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'Report Data'!$Q$87</c:f>
              <c:strCache>
                <c:ptCount val="1"/>
                <c:pt idx="0">
                  <c:v>At least once a week or 2-3 times a month</c:v>
                </c:pt>
              </c:strCache>
            </c:strRef>
          </c:tx>
          <c:spPr>
            <a:solidFill>
              <a:schemeClr val="accent3"/>
            </a:solidFill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Data'!$P$88:$P$90</c:f>
              <c:strCache>
                <c:ptCount val="3"/>
                <c:pt idx="0">
                  <c:v>As a means for authentic assessment/evaluation.</c:v>
                </c:pt>
                <c:pt idx="1">
                  <c:v>As a tool for professional productivity.</c:v>
                </c:pt>
                <c:pt idx="2">
                  <c:v>To participate in professional learning opportunities, communicate with peers and collaborate with other professionals.</c:v>
                </c:pt>
              </c:strCache>
            </c:strRef>
          </c:cat>
          <c:val>
            <c:numRef>
              <c:f>'Report Data'!$Q$88:$Q$90</c:f>
              <c:numCache>
                <c:formatCode>0%</c:formatCode>
                <c:ptCount val="3"/>
                <c:pt idx="0">
                  <c:v>0.39682539682539686</c:v>
                </c:pt>
                <c:pt idx="1">
                  <c:v>0.76612903225806483</c:v>
                </c:pt>
                <c:pt idx="2">
                  <c:v>0.68181818181818177</c:v>
                </c:pt>
              </c:numCache>
            </c:numRef>
          </c:val>
        </c:ser>
        <c:ser>
          <c:idx val="1"/>
          <c:order val="1"/>
          <c:tx>
            <c:strRef>
              <c:f>'Report Data'!$R$87</c:f>
              <c:strCache>
                <c:ptCount val="1"/>
                <c:pt idx="0">
                  <c:v>Several times a semester or Several times a year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Data'!$P$88:$P$90</c:f>
              <c:strCache>
                <c:ptCount val="3"/>
                <c:pt idx="0">
                  <c:v>As a means for authentic assessment/evaluation.</c:v>
                </c:pt>
                <c:pt idx="1">
                  <c:v>As a tool for professional productivity.</c:v>
                </c:pt>
                <c:pt idx="2">
                  <c:v>To participate in professional learning opportunities, communicate with peers and collaborate with other professionals.</c:v>
                </c:pt>
              </c:strCache>
            </c:strRef>
          </c:cat>
          <c:val>
            <c:numRef>
              <c:f>'Report Data'!$R$88:$R$90</c:f>
              <c:numCache>
                <c:formatCode>0%</c:formatCode>
                <c:ptCount val="3"/>
                <c:pt idx="0">
                  <c:v>0.42063492063492069</c:v>
                </c:pt>
                <c:pt idx="1">
                  <c:v>0.17741935483870974</c:v>
                </c:pt>
                <c:pt idx="2">
                  <c:v>0.21969696969696972</c:v>
                </c:pt>
              </c:numCache>
            </c:numRef>
          </c:val>
        </c:ser>
        <c:ser>
          <c:idx val="2"/>
          <c:order val="2"/>
          <c:tx>
            <c:strRef>
              <c:f>'Report Data'!$S$87</c:f>
              <c:strCache>
                <c:ptCount val="1"/>
                <c:pt idx="0">
                  <c:v>Almost never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Data'!$P$88:$P$90</c:f>
              <c:strCache>
                <c:ptCount val="3"/>
                <c:pt idx="0">
                  <c:v>As a means for authentic assessment/evaluation.</c:v>
                </c:pt>
                <c:pt idx="1">
                  <c:v>As a tool for professional productivity.</c:v>
                </c:pt>
                <c:pt idx="2">
                  <c:v>To participate in professional learning opportunities, communicate with peers and collaborate with other professionals.</c:v>
                </c:pt>
              </c:strCache>
            </c:strRef>
          </c:cat>
          <c:val>
            <c:numRef>
              <c:f>'Report Data'!$S$88:$S$90</c:f>
              <c:numCache>
                <c:formatCode>0%</c:formatCode>
                <c:ptCount val="3"/>
                <c:pt idx="0">
                  <c:v>0.18253968253968256</c:v>
                </c:pt>
                <c:pt idx="1">
                  <c:v>5.6451612903225819E-2</c:v>
                </c:pt>
                <c:pt idx="2">
                  <c:v>9.8484848484848522E-2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54119024"/>
        <c:axId val="54119584"/>
      </c:barChart>
      <c:catAx>
        <c:axId val="541190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4119584"/>
        <c:crosses val="autoZero"/>
        <c:auto val="1"/>
        <c:lblAlgn val="ctr"/>
        <c:lblOffset val="100"/>
        <c:noMultiLvlLbl val="0"/>
      </c:catAx>
      <c:valAx>
        <c:axId val="54119584"/>
        <c:scaling>
          <c:orientation val="minMax"/>
          <c:max val="1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crossAx val="54119024"/>
        <c:crosses val="autoZero"/>
        <c:crossBetween val="between"/>
        <c:majorUnit val="0.2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958056713499044"/>
          <c:y val="3.3950617283950615E-2"/>
          <c:w val="0.45687779836343989"/>
          <c:h val="0.75873991445513755"/>
        </c:manualLayout>
      </c:layout>
      <c:barChart>
        <c:barDir val="bar"/>
        <c:grouping val="clustered"/>
        <c:varyColors val="0"/>
        <c:ser>
          <c:idx val="0"/>
          <c:order val="0"/>
          <c:spPr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'Report Data'!$P$111:$P$119</c:f>
              <c:strCache>
                <c:ptCount val="9"/>
                <c:pt idx="0">
                  <c:v>1:1 Computing (Every child has a device)</c:v>
                </c:pt>
                <c:pt idx="1">
                  <c:v>Computer labs</c:v>
                </c:pt>
                <c:pt idx="2">
                  <c:v>Wireless access</c:v>
                </c:pt>
                <c:pt idx="3">
                  <c:v>Software/Websites to support curriculum needs</c:v>
                </c:pt>
                <c:pt idx="4">
                  <c:v>Interactive whiteboards</c:v>
                </c:pt>
                <c:pt idx="5">
                  <c:v>Document cameras</c:v>
                </c:pt>
                <c:pt idx="6">
                  <c:v>Interactive assessments (Online assessments/Clickers)</c:v>
                </c:pt>
                <c:pt idx="7">
                  <c:v>Video cameras</c:v>
                </c:pt>
                <c:pt idx="8">
                  <c:v>Projectors</c:v>
                </c:pt>
              </c:strCache>
            </c:strRef>
          </c:cat>
          <c:val>
            <c:numRef>
              <c:f>'Report Data'!$Q$111:$Q$119</c:f>
              <c:numCache>
                <c:formatCode>0%</c:formatCode>
                <c:ptCount val="9"/>
                <c:pt idx="0">
                  <c:v>0.38709677419354838</c:v>
                </c:pt>
                <c:pt idx="1">
                  <c:v>0.74242424242424243</c:v>
                </c:pt>
                <c:pt idx="2">
                  <c:v>0.48854961832061067</c:v>
                </c:pt>
                <c:pt idx="3">
                  <c:v>0.84848484848484851</c:v>
                </c:pt>
                <c:pt idx="4">
                  <c:v>0.55639097744360899</c:v>
                </c:pt>
                <c:pt idx="5">
                  <c:v>0.50375939849624063</c:v>
                </c:pt>
                <c:pt idx="6">
                  <c:v>0.32575757575757575</c:v>
                </c:pt>
                <c:pt idx="7">
                  <c:v>0.31297709923664124</c:v>
                </c:pt>
                <c:pt idx="8">
                  <c:v>0.65625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0"/>
        <c:axId val="54121824"/>
        <c:axId val="53788928"/>
      </c:barChart>
      <c:catAx>
        <c:axId val="541218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53788928"/>
        <c:crosses val="autoZero"/>
        <c:auto val="1"/>
        <c:lblAlgn val="ctr"/>
        <c:lblOffset val="100"/>
        <c:noMultiLvlLbl val="0"/>
      </c:catAx>
      <c:valAx>
        <c:axId val="53788928"/>
        <c:scaling>
          <c:orientation val="minMax"/>
          <c:max val="1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Frequent Access or Anytime, Anywhere Access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54121824"/>
        <c:crosses val="max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A9E03-0893-4ECA-81B3-7CB9A40DD7E1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FB1E2-2549-477B-9981-022A7A34F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2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k12insight/candid-conversations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12m6z4x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558534"/>
            <a:ext cx="4419600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Results and Analysis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35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K12InsightLogo_hi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8975" y="1779836"/>
            <a:ext cx="778033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300" dirty="0"/>
              <a:t>K12 </a:t>
            </a:r>
            <a:r>
              <a:rPr lang="en-US" sz="2300" i="1" dirty="0"/>
              <a:t>Insight</a:t>
            </a:r>
            <a:r>
              <a:rPr lang="en-US" sz="2300" dirty="0"/>
              <a:t> is a </a:t>
            </a:r>
            <a:r>
              <a:rPr lang="en-US" sz="2300" dirty="0" smtClean="0"/>
              <a:t>technology-based research </a:t>
            </a:r>
            <a:r>
              <a:rPr lang="en-US" sz="2300" dirty="0"/>
              <a:t>and communications firm that helps school </a:t>
            </a:r>
            <a:r>
              <a:rPr lang="en-US" sz="2300" dirty="0" smtClean="0"/>
              <a:t>district leadership </a:t>
            </a:r>
            <a:r>
              <a:rPr lang="en-US" sz="2300" dirty="0"/>
              <a:t>better </a:t>
            </a:r>
            <a:r>
              <a:rPr lang="en-US" sz="2300" dirty="0" smtClean="0"/>
              <a:t>engage in conversations with parents</a:t>
            </a:r>
            <a:r>
              <a:rPr lang="en-US" sz="2300" dirty="0"/>
              <a:t>, teachers, staff, students and the general public on critical district issues.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en-US" sz="2300" dirty="0" smtClean="0"/>
              <a:t>K12 </a:t>
            </a:r>
            <a:r>
              <a:rPr lang="en-US" sz="2300" i="1" dirty="0"/>
              <a:t>Insight</a:t>
            </a:r>
            <a:r>
              <a:rPr lang="en-US" sz="2300" dirty="0"/>
              <a:t>'s approach </a:t>
            </a:r>
            <a:r>
              <a:rPr lang="en-US" sz="2300" dirty="0" smtClean="0"/>
              <a:t>results in </a:t>
            </a:r>
            <a:r>
              <a:rPr lang="en-US" sz="2300" dirty="0"/>
              <a:t>greater transparency and collaborative decision-making.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900" dirty="0" smtClean="0"/>
              <a:t>Watch </a:t>
            </a:r>
            <a:r>
              <a:rPr lang="en-US" sz="1900" dirty="0"/>
              <a:t>our </a:t>
            </a:r>
            <a:r>
              <a:rPr lang="en-US" sz="1900" dirty="0">
                <a:hlinkClick r:id="rId3"/>
              </a:rPr>
              <a:t>Candid Conversations </a:t>
            </a:r>
            <a:r>
              <a:rPr lang="en-US" sz="1900" dirty="0" smtClean="0">
                <a:hlinkClick r:id="rId3"/>
              </a:rPr>
              <a:t>video</a:t>
            </a:r>
            <a:r>
              <a:rPr lang="en-US" sz="1900" dirty="0" smtClean="0"/>
              <a:t>, </a:t>
            </a:r>
            <a:r>
              <a:rPr lang="en-US" sz="1900" dirty="0"/>
              <a:t>at </a:t>
            </a:r>
            <a:r>
              <a:rPr lang="en-US" sz="1900" dirty="0">
                <a:hlinkClick r:id="rId4"/>
              </a:rPr>
              <a:t>http://bit.ly/</a:t>
            </a:r>
            <a:r>
              <a:rPr lang="en-US" sz="1900" dirty="0" smtClean="0">
                <a:hlinkClick r:id="rId4"/>
              </a:rPr>
              <a:t>12m6z4x</a:t>
            </a:r>
            <a:r>
              <a:rPr lang="en-US" sz="1900" dirty="0" smtClean="0"/>
              <a:t>, to learn more about how we work.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34766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1a_Title (two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699272"/>
            <a:ext cx="7766050" cy="100301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200" i="1" baseline="0"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Summary Sentence Style that goes onto two lines Click to edit Master Summary Sentence Style that goes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2033837"/>
            <a:ext cx="7766050" cy="3906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1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2558534"/>
            <a:ext cx="4419600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Results and Analysis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2552700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Survey Results and Analysis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2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Gener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3131463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  <p:pic>
        <p:nvPicPr>
          <p:cNvPr id="5" name="Picture 4" descr="K12InsightLogo_hiR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7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3890" y="3106622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30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703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a_Title (two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699272"/>
            <a:ext cx="7766050" cy="1003011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Click to edit Master title style that goes onto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8975" y="2033837"/>
            <a:ext cx="7766050" cy="3906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962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Gener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732319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PowerPoint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3131463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68" y="692150"/>
            <a:ext cx="2475096" cy="624032"/>
          </a:xfrm>
          <a:prstGeom prst="rect">
            <a:avLst/>
          </a:prstGeom>
        </p:spPr>
      </p:pic>
      <p:sp>
        <p:nvSpPr>
          <p:cNvPr id="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9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8974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20040" indent="0">
              <a:buNone/>
              <a:defRPr sz="1800"/>
            </a:lvl2pPr>
            <a:lvl3pPr marL="594360" indent="0">
              <a:buNone/>
              <a:defRPr sz="1800"/>
            </a:lvl3pPr>
            <a:lvl4pPr marL="868680" indent="0">
              <a:buNone/>
              <a:defRPr sz="1800"/>
            </a:lvl4pPr>
            <a:lvl5pPr marL="11430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68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4" y="1609280"/>
            <a:ext cx="3808413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8974" y="2499359"/>
            <a:ext cx="3808413" cy="344106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09280"/>
            <a:ext cx="3810000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2499359"/>
            <a:ext cx="3810000" cy="344106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Text!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98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736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4474-5198-1646-89E2-81C7CD5BD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07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5" y="2552700"/>
            <a:ext cx="6400800" cy="441736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Survey Results and Analysis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2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repo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ntitled2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56193" cy="686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2625" y="1153556"/>
            <a:ext cx="7772400" cy="1339668"/>
          </a:xfrm>
        </p:spPr>
        <p:txBody>
          <a:bodyPr lIns="0" tIns="0" rIns="0" bIns="0" anchor="b"/>
          <a:lstStyle>
            <a:lvl1pPr algn="l">
              <a:defRPr/>
            </a:lvl1pPr>
          </a:lstStyle>
          <a:p>
            <a:r>
              <a:rPr lang="en-US" dirty="0" smtClean="0"/>
              <a:t>Survey Title</a:t>
            </a:r>
            <a:endParaRPr lang="en-US" dirty="0"/>
          </a:p>
        </p:txBody>
      </p:sp>
      <p:pic>
        <p:nvPicPr>
          <p:cNvPr id="7" name="Picture 6" descr="K12InsightLogo_hiRe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92150"/>
            <a:ext cx="1689916" cy="42606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88975" y="4553585"/>
            <a:ext cx="2743200" cy="1143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8975" y="3445193"/>
            <a:ext cx="6394450" cy="26035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School District Name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3727768"/>
            <a:ext cx="6394450" cy="26035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  <a:lvl2pPr marL="320040" indent="0">
              <a:buNone/>
              <a:defRPr/>
            </a:lvl2pPr>
          </a:lstStyle>
          <a:p>
            <a:pPr lvl="0"/>
            <a:r>
              <a:rPr lang="en-US" dirty="0" smtClean="0"/>
              <a:t>Open – Close 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DRAFT - FOR DISCUSSION ONLY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85800" y="2558534"/>
            <a:ext cx="4419600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Results and Analysis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2319"/>
            <a:ext cx="7772400" cy="1339668"/>
          </a:xfrm>
        </p:spPr>
        <p:txBody>
          <a:bodyPr lIns="0" tIns="0" rIns="0" bIns="0" anchor="b"/>
          <a:lstStyle>
            <a:lvl1pPr algn="l">
              <a:defRPr baseline="0"/>
            </a:lvl1pPr>
          </a:lstStyle>
          <a:p>
            <a:r>
              <a:rPr lang="en-US" dirty="0" smtClean="0"/>
              <a:t>Sub-divider slide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3890" y="3106622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43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a_Title (two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8975" y="699272"/>
            <a:ext cx="7766050" cy="1003011"/>
          </a:xfrm>
        </p:spPr>
        <p:txBody>
          <a:bodyPr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Click to edit Master title style that goes onto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2033837"/>
            <a:ext cx="7766050" cy="3906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8805" y="1702283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6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6050" cy="5151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8974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06825" cy="43402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605790" indent="-285750">
              <a:buFont typeface="Wingdings" panose="05000000000000000000" pitchFamily="2" charset="2"/>
              <a:buChar char="§"/>
              <a:defRPr sz="1400"/>
            </a:lvl2pPr>
            <a:lvl3pPr marL="880110" indent="-285750">
              <a:buFont typeface="Wingdings" panose="05000000000000000000" pitchFamily="2" charset="2"/>
              <a:buChar char="§"/>
              <a:defRPr sz="1400"/>
            </a:lvl3pPr>
            <a:lvl4pPr marL="1154430" indent="-285750">
              <a:buFont typeface="Wingdings" panose="05000000000000000000" pitchFamily="2" charset="2"/>
              <a:buChar char="§"/>
              <a:defRPr sz="1400"/>
            </a:lvl4pPr>
            <a:lvl5pPr marL="1428750" indent="-285750">
              <a:buFont typeface="Wingdings" panose="05000000000000000000" pitchFamily="2" charset="2"/>
              <a:buChar char="§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0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4" y="1609280"/>
            <a:ext cx="3808413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974" y="2499359"/>
            <a:ext cx="3808413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09280"/>
            <a:ext cx="3810000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99359"/>
            <a:ext cx="3810000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6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clus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8974" y="1609280"/>
            <a:ext cx="3808413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Highlights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974" y="2499359"/>
            <a:ext cx="3808413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609280"/>
            <a:ext cx="3810000" cy="75799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Next Steps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99359"/>
            <a:ext cx="3810000" cy="344106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10"/>
          <p:cNvSpPr>
            <a:spLocks noGrp="1"/>
          </p:cNvSpPr>
          <p:nvPr>
            <p:ph type="ftr" sz="quarter" idx="1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2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93415" y="1235996"/>
            <a:ext cx="777622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96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7769225" cy="5151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5" y="1600200"/>
            <a:ext cx="7766050" cy="4340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73118"/>
            <a:ext cx="401218" cy="18876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418" y="6544390"/>
            <a:ext cx="2459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7F7F7F"/>
                </a:solidFill>
              </a:rPr>
              <a:t>©</a:t>
            </a:r>
            <a:r>
              <a:rPr lang="en-US" sz="1000" baseline="0" dirty="0" smtClean="0">
                <a:solidFill>
                  <a:srgbClr val="7F7F7F"/>
                </a:solidFill>
              </a:rPr>
              <a:t> 2014 K12 </a:t>
            </a:r>
            <a:r>
              <a:rPr lang="en-US" sz="1000" i="1" baseline="0" dirty="0" smtClean="0">
                <a:solidFill>
                  <a:srgbClr val="7F7F7F"/>
                </a:solidFill>
              </a:rPr>
              <a:t>Insight</a:t>
            </a:r>
            <a:endParaRPr lang="en-US" sz="1000" i="1" dirty="0">
              <a:solidFill>
                <a:srgbClr val="7F7F7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1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975" y="699273"/>
            <a:ext cx="8229600" cy="5151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975" y="1600200"/>
            <a:ext cx="7766050" cy="43402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5025" y="6258619"/>
            <a:ext cx="401218" cy="18876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4D4474-5198-1646-89E2-81C7CD5BD6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675763"/>
            <a:ext cx="1828800" cy="182237"/>
          </a:xfrm>
          <a:prstGeom prst="rect">
            <a:avLst/>
          </a:prstGeom>
          <a:solidFill>
            <a:schemeClr val="accent1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6675763"/>
            <a:ext cx="1828800" cy="182237"/>
          </a:xfrm>
          <a:prstGeom prst="rect">
            <a:avLst/>
          </a:prstGeom>
          <a:solidFill>
            <a:schemeClr val="accent2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6675763"/>
            <a:ext cx="1828800" cy="182237"/>
          </a:xfrm>
          <a:prstGeom prst="rect">
            <a:avLst/>
          </a:prstGeom>
          <a:solidFill>
            <a:schemeClr val="accent3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86400" y="6675763"/>
            <a:ext cx="1828800" cy="182237"/>
          </a:xfrm>
          <a:prstGeom prst="rect">
            <a:avLst/>
          </a:prstGeom>
          <a:solidFill>
            <a:schemeClr val="accent4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675763"/>
            <a:ext cx="1828800" cy="182237"/>
          </a:xfrm>
          <a:prstGeom prst="rect">
            <a:avLst/>
          </a:prstGeom>
          <a:solidFill>
            <a:schemeClr val="accent5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-28399" y="6632374"/>
            <a:ext cx="24591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FFFFFF"/>
                </a:solidFill>
              </a:rPr>
              <a:t>©</a:t>
            </a:r>
            <a:r>
              <a:rPr lang="en-US" sz="1000" baseline="0" dirty="0" smtClean="0">
                <a:solidFill>
                  <a:srgbClr val="FFFFFF"/>
                </a:solidFill>
              </a:rPr>
              <a:t> 2013 K12 </a:t>
            </a:r>
            <a:r>
              <a:rPr lang="en-US" sz="1000" i="1" baseline="0" dirty="0" smtClean="0">
                <a:solidFill>
                  <a:srgbClr val="FFFFFF"/>
                </a:solidFill>
              </a:rPr>
              <a:t>Insight</a:t>
            </a:r>
            <a:endParaRPr lang="en-US" sz="1000" i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6284" y="116632"/>
            <a:ext cx="483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DRAFT – FOR DISCUSSION ONLY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317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457200" rtl="0" eaLnBrk="1" latinLnBrk="0" hangingPunct="1">
        <a:spcBef>
          <a:spcPts val="2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2014 Technology Survey — Teachers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Foxborough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Public Schools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April 7 – 17, 2014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2" descr="Imag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187300"/>
            <a:ext cx="2971800" cy="1384918"/>
          </a:xfrm>
          <a:prstGeom prst="rect">
            <a:avLst/>
          </a:prstGeom>
          <a:noFill/>
        </p:spPr>
      </p:pic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Teachers’ Use of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Please estimate how often you personally use technology in your role as a teacher to support the following tasks:</a:t>
            </a:r>
            <a:endParaRPr lang="en-US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295262"/>
              </p:ext>
            </p:extLst>
          </p:nvPr>
        </p:nvGraphicFramePr>
        <p:xfrm>
          <a:off x="685800" y="20574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Teachers’ Use of Technology, </a:t>
            </a:r>
            <a:r>
              <a:rPr lang="en-US" sz="2000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Please estimate how often you personally use technology in your role as a teacher to support the following tasks:</a:t>
            </a:r>
            <a:endParaRPr lang="en-US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99656711"/>
              </p:ext>
            </p:extLst>
          </p:nvPr>
        </p:nvGraphicFramePr>
        <p:xfrm>
          <a:off x="685800" y="20574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Elementary &amp; Secondary Participant 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58026"/>
              </p:ext>
            </p:extLst>
          </p:nvPr>
        </p:nvGraphicFramePr>
        <p:xfrm>
          <a:off x="685800" y="1600200"/>
          <a:ext cx="7772399" cy="450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838200"/>
                <a:gridCol w="838200"/>
                <a:gridCol w="762000"/>
                <a:gridCol w="762000"/>
                <a:gridCol w="838200"/>
                <a:gridCol w="685799"/>
              </a:tblGrid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often?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Elementary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Weekly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Monthly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Rarely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Weekly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Monthly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Rarely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 create learning experiences that engage students in collaborative environments which promote global and local communication.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 create student-centered learning opportunities.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 create opportunities for students to use technology to create original, innovative work/products.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 participate in professional learning opportunities, communicate with peers and collaborate with other professionals.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 a tool for professional productivity.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 a means for authentic assessment/evaluation.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</a:tr>
              <a:tr h="274320">
                <a:tc gridSpan="7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At least once a week </a:t>
                      </a:r>
                      <a:r>
                        <a:rPr lang="en-US" sz="1200" b="0" i="1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Several times a month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{</a:t>
                      </a:r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Weekly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};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Several times a semester </a:t>
                      </a:r>
                      <a:r>
                        <a:rPr lang="en-US" sz="1200" b="0" i="1" u="sng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Several times a year {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Monthly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}; Almost never {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Rarely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}</a:t>
                      </a:r>
                      <a:endParaRPr lang="en-US" sz="1200" b="0" i="1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Students’ </a:t>
            </a:r>
            <a:r>
              <a:rPr lang="en-US" dirty="0"/>
              <a:t>Knowledge, Skills </a:t>
            </a:r>
            <a:r>
              <a:rPr lang="en-US" dirty="0" smtClean="0"/>
              <a:t>&amp; Access to Technology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258115"/>
              </p:ext>
            </p:extLst>
          </p:nvPr>
        </p:nvGraphicFramePr>
        <p:xfrm>
          <a:off x="685800" y="1676400"/>
          <a:ext cx="7772400" cy="386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2011680"/>
              </a:tblGrid>
              <a:tr h="480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strongly do you agree or disagree with the following statements?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Strongly Agree or Agree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demonstrate critical thinking skills with respect to online information and resources.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are self-directed learners who choose and use technology appropriate to their learning needs.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demonstrate understanding of safe and ethical uses of technology.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59%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demonstrate proficiency with technology tools and operations appropriate to their grade level.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currently have sufficient access to the technology they need to learn at school.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61%</a:t>
                      </a: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arrive in my classroom each fall with the skills necessary to successfully use technology for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40%</a:t>
                      </a:r>
                    </a:p>
                  </a:txBody>
                  <a:tcPr anchor="ctr"/>
                </a:tc>
              </a:tr>
              <a:tr h="2743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Strongly Agree,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Agree, Neutral, Disagree, Strongly Disagree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Elementary &amp; Secondary Participant 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6956"/>
              </p:ext>
            </p:extLst>
          </p:nvPr>
        </p:nvGraphicFramePr>
        <p:xfrm>
          <a:off x="685800" y="1600200"/>
          <a:ext cx="7772400" cy="434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/>
                <a:gridCol w="1181100"/>
                <a:gridCol w="1181100"/>
              </a:tblGrid>
              <a:tr h="4804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strongly do you agree or disagree with the following statements?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Strongly Agree</a:t>
                      </a: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</a:rPr>
                        <a:t>or Agree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0495"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Elementary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demonstrate critical thinking skills with respect to online information and resources.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28%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are self-directed learners who choose and use technology appropriate to their learning needs.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demonstrate understanding of safe and ethical uses of technology.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60%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demonstrate proficiency with technology tools and operations appropriate to their grade level.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76%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currently have sufficient access to the technology they need to learn at school.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51%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students arrive in my classroom each fall with the skills necessary to successfully use technology for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20%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Strongly Agree,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Agree, Neutral, Disagree, Strongly Disagree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Teachers’ </a:t>
            </a:r>
            <a:r>
              <a:rPr lang="en-US" sz="2800" dirty="0"/>
              <a:t>Philosophy &amp; View of District Success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34578"/>
              </p:ext>
            </p:extLst>
          </p:nvPr>
        </p:nvGraphicFramePr>
        <p:xfrm>
          <a:off x="685800" y="1676400"/>
          <a:ext cx="7772400" cy="432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720"/>
                <a:gridCol w="2011680"/>
              </a:tblGrid>
              <a:tr h="324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strongly do you agree or disagree with the following statements?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Strongly Agree or Agree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47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Technology is an essential tool for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89%</a:t>
                      </a:r>
                    </a:p>
                  </a:txBody>
                  <a:tcPr anchor="ctr"/>
                </a:tc>
              </a:tr>
              <a:tr h="347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principal models innovative uses of technology.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69%</a:t>
                      </a:r>
                    </a:p>
                  </a:txBody>
                  <a:tcPr anchor="ctr"/>
                </a:tc>
              </a:tr>
              <a:tr h="48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have adequate professional development around the use of technology for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52%</a:t>
                      </a:r>
                    </a:p>
                  </a:txBody>
                  <a:tcPr anchor="ctr"/>
                </a:tc>
              </a:tr>
              <a:tr h="48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have the skills to use technology to address my students' diverse learning styles, working strategies and abilities.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68%</a:t>
                      </a:r>
                    </a:p>
                  </a:txBody>
                  <a:tcPr anchor="ctr"/>
                </a:tc>
              </a:tr>
              <a:tr h="681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have adequate professional development around developing the pedagogies necessary to create and support a student-centered learning environment.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53%</a:t>
                      </a:r>
                    </a:p>
                  </a:txBody>
                  <a:tcPr anchor="ctr"/>
                </a:tc>
              </a:tr>
              <a:tr h="681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There is a clear set of expectations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Foxborough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Public Schools as to how students should use technology in support of learning the core academic curriculum.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58%</a:t>
                      </a:r>
                    </a:p>
                  </a:txBody>
                  <a:tcPr anchor="ctr"/>
                </a:tc>
              </a:tr>
              <a:tr h="48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understand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Foxborough's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vision for how technology is intended to support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62%</a:t>
                      </a:r>
                    </a:p>
                  </a:txBody>
                  <a:tcPr anchor="ctr"/>
                </a:tc>
              </a:tr>
              <a:tr h="2839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Strongly Agree,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Agree, Neutral, Disagree, Strongly Disagree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685800"/>
            <a:ext cx="8074026" cy="515190"/>
          </a:xfrm>
        </p:spPr>
        <p:txBody>
          <a:bodyPr anchor="ctr">
            <a:noAutofit/>
          </a:bodyPr>
          <a:lstStyle/>
          <a:p>
            <a:r>
              <a:rPr lang="en-US" dirty="0"/>
              <a:t>Elementary &amp; Secondary Participant 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26494"/>
              </p:ext>
            </p:extLst>
          </p:nvPr>
        </p:nvGraphicFramePr>
        <p:xfrm>
          <a:off x="685800" y="1551802"/>
          <a:ext cx="7772400" cy="45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  <a:gridCol w="1104900"/>
                <a:gridCol w="1104900"/>
              </a:tblGrid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strongly do you agree or disagree with the following statements?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Strongly Agree</a:t>
                      </a:r>
                      <a:r>
                        <a:rPr lang="en-US" sz="1400" baseline="0" dirty="0">
                          <a:latin typeface="+mn-lt"/>
                        </a:rPr>
                        <a:t> </a:t>
                      </a:r>
                      <a:r>
                        <a:rPr lang="en-US" sz="1400" baseline="0" dirty="0" smtClean="0">
                          <a:latin typeface="+mn-lt"/>
                        </a:rPr>
                        <a:t>or Agree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Elementary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Technology is an essential tool for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87%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My principal models innovative uses of technology.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91%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4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have adequate professional development around the use of technology for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48%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4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have the skills to use technology to address my students' diverse learning styles, working strategies and abilities.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59%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 have adequate professional development around developing the pedagogies necessary to create and support a student-centered learning environment.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49%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0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There is a clear set of expectations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Foxborough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Public Schools as to how students should use technology in support of learning the core academic curriculum.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70%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24327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 understand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Foxborough's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vision for how technology is intended to support teaching and learning.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smtClean="0"/>
                        <a:t>74%</a:t>
                      </a:r>
                      <a:endParaRPr lang="en-US" sz="1400" dirty="0"/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6123801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b="1" i="1" dirty="0">
                <a:solidFill>
                  <a:srgbClr val="000000"/>
                </a:solidFill>
              </a:rPr>
              <a:t>Answer Options</a:t>
            </a:r>
            <a:r>
              <a:rPr lang="en-US" sz="1200" i="1" dirty="0">
                <a:solidFill>
                  <a:srgbClr val="000000"/>
                </a:solidFill>
              </a:rPr>
              <a:t>: Strongly Agree, Agree, Neutral, Disagree, Strongly Disagree</a:t>
            </a:r>
          </a:p>
        </p:txBody>
      </p:sp>
    </p:spTree>
    <p:extLst>
      <p:ext uri="{BB962C8B-B14F-4D97-AF65-F5344CB8AC3E}">
        <p14:creationId xmlns:p14="http://schemas.microsoft.com/office/powerpoint/2010/main" val="8256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Technology at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level of access do you have to the following technologies at school? (N=131)</a:t>
            </a:r>
            <a:endParaRPr lang="en-US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5800" y="2059781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685800" y="6172200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1200" b="1" i="1" dirty="0" smtClean="0">
                <a:solidFill>
                  <a:srgbClr val="000000"/>
                </a:solidFill>
              </a:rPr>
              <a:t>Answer Options</a:t>
            </a:r>
            <a:r>
              <a:rPr lang="en-US" sz="1200" i="1" dirty="0" smtClean="0">
                <a:solidFill>
                  <a:srgbClr val="000000"/>
                </a:solidFill>
              </a:rPr>
              <a:t>: Anytime, Anywhere Access; Frequent Access; Infrequent Access; No Access</a:t>
            </a:r>
            <a:endParaRPr lang="en-US" sz="120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Elementary &amp; Secondary Participant Views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68249"/>
              </p:ext>
            </p:extLst>
          </p:nvPr>
        </p:nvGraphicFramePr>
        <p:xfrm>
          <a:off x="685800" y="1447800"/>
          <a:ext cx="7772399" cy="5043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914400"/>
                <a:gridCol w="990600"/>
                <a:gridCol w="722141"/>
                <a:gridCol w="954259"/>
                <a:gridCol w="990600"/>
                <a:gridCol w="685799"/>
              </a:tblGrid>
              <a:tr h="48049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level of access do you have to the following technologies at school? 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Elementary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33905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Frequent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I</a:t>
                      </a:r>
                      <a:r>
                        <a:rPr lang="en-US" sz="1400" baseline="0" dirty="0" smtClean="0">
                          <a:latin typeface="+mn-lt"/>
                        </a:rPr>
                        <a:t>nf</a:t>
                      </a:r>
                      <a:r>
                        <a:rPr lang="en-US" sz="1400" dirty="0" smtClean="0">
                          <a:latin typeface="+mn-lt"/>
                        </a:rPr>
                        <a:t>requent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None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Frequent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I</a:t>
                      </a:r>
                      <a:r>
                        <a:rPr lang="en-US" sz="1400" baseline="0" dirty="0" smtClean="0">
                          <a:latin typeface="+mn-lt"/>
                        </a:rPr>
                        <a:t>nf</a:t>
                      </a:r>
                      <a:r>
                        <a:rPr lang="en-US" sz="1400" dirty="0" smtClean="0">
                          <a:latin typeface="+mn-lt"/>
                        </a:rPr>
                        <a:t>requent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None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491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1:1 Computing (Every child has a device)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11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Computer labs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Wireless access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Software/Websites to support curriculum needs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Interactive whiteboards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Document cameras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Interactive assessments (Online assessments/Clickers)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Video cameras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Projectors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2743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</a:rPr>
                        <a:t>Anytime, Anywhere Access</a:t>
                      </a:r>
                      <a:r>
                        <a:rPr lang="en-US" sz="1200" i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200" i="1" u="sng" baseline="0" dirty="0" smtClean="0">
                          <a:solidFill>
                            <a:srgbClr val="000000"/>
                          </a:solidFill>
                        </a:rPr>
                        <a:t>or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</a:rPr>
                        <a:t> Frequent Access {</a:t>
                      </a:r>
                      <a:r>
                        <a:rPr lang="en-US" sz="1200" b="1" i="1" dirty="0" smtClean="0">
                          <a:solidFill>
                            <a:srgbClr val="000000"/>
                          </a:solidFill>
                        </a:rPr>
                        <a:t>Frequent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</a:rPr>
                        <a:t>}; Infrequent Access {</a:t>
                      </a:r>
                      <a:r>
                        <a:rPr lang="en-US" sz="1200" b="1" i="1" dirty="0" smtClean="0">
                          <a:solidFill>
                            <a:srgbClr val="000000"/>
                          </a:solidFill>
                        </a:rPr>
                        <a:t>Infrequent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</a:rPr>
                        <a:t>}; No Access {</a:t>
                      </a:r>
                      <a:r>
                        <a:rPr lang="en-US" sz="1200" b="1" i="1" dirty="0" smtClean="0">
                          <a:solidFill>
                            <a:srgbClr val="000000"/>
                          </a:solidFill>
                        </a:rPr>
                        <a:t>None</a:t>
                      </a:r>
                      <a:r>
                        <a:rPr lang="en-US" sz="1200" i="1" dirty="0" smtClean="0">
                          <a:solidFill>
                            <a:srgbClr val="000000"/>
                          </a:solidFill>
                        </a:rPr>
                        <a:t>}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i="1" dirty="0" smtClean="0">
                <a:solidFill>
                  <a:schemeClr val="bg1">
                    <a:lumMod val="50000"/>
                  </a:schemeClr>
                </a:solidFill>
              </a:rPr>
              <a:t>Themes from Open-Ended Comments</a:t>
            </a:r>
            <a:endParaRPr lang="en-US" sz="2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4" y="699273"/>
            <a:ext cx="7845425" cy="515190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Improving the Use of Technology for Teaching &amp; Learning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Please share ways that technology can ideally support learning in your classroom.</a:t>
            </a:r>
            <a:endParaRPr lang="en-US" dirty="0"/>
          </a:p>
          <a:p>
            <a:r>
              <a:rPr lang="en-US" b="1" i="1" dirty="0" smtClean="0"/>
              <a:t>(N=102)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chemeClr val="accent1"/>
                </a:solidFill>
              </a:rPr>
              <a:t>Teachers reported seeing benefits of current technology use through visual learning.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SmartBoards</a:t>
            </a:r>
            <a:r>
              <a:rPr lang="en-US" dirty="0" smtClean="0"/>
              <a:t>, Interactive White Boards, and video projectors have supported learning.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Subject-specific websites enhance curriculum, especially through visual learning.</a:t>
            </a:r>
          </a:p>
          <a:p>
            <a:endParaRPr lang="en-US" b="1" dirty="0" smtClean="0"/>
          </a:p>
          <a:p>
            <a:r>
              <a:rPr lang="en-US" b="1" dirty="0">
                <a:solidFill>
                  <a:schemeClr val="accent1"/>
                </a:solidFill>
              </a:rPr>
              <a:t>Teachers desired </a:t>
            </a:r>
            <a:r>
              <a:rPr lang="en-US" b="1" dirty="0" smtClean="0">
                <a:solidFill>
                  <a:schemeClr val="accent1"/>
                </a:solidFill>
              </a:rPr>
              <a:t>greater use of online collaboration tools.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Some teachers suggested online video sharing and iPads as tools for online collaboration. 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r>
              <a:rPr lang="en-US" b="1" i="1" dirty="0"/>
              <a:t>How can the district improve its support for the development of your skills in using technology for teaching and learning</a:t>
            </a:r>
            <a:r>
              <a:rPr lang="en-US" b="1" i="1" dirty="0" smtClean="0"/>
              <a:t>? (N=57)</a:t>
            </a:r>
            <a:endParaRPr lang="en-US" i="1" dirty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Teachers wanted more professional development, including:</a:t>
            </a:r>
            <a:endParaRPr lang="en-US" b="1" dirty="0">
              <a:solidFill>
                <a:schemeClr val="accent1"/>
              </a:solidFill>
            </a:endParaRP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Time to learn new software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Assistance by a building-level technology integration specialist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Advising on differentiating instruction with technology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Examples of subject-specific data use.</a:t>
            </a:r>
          </a:p>
          <a:p>
            <a:pPr marL="834390" lvl="1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2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DRAFT - FOR DISCUSSION ONLY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7"/>
          <p:cNvSpPr txBox="1">
            <a:spLocks/>
          </p:cNvSpPr>
          <p:nvPr/>
        </p:nvSpPr>
        <p:spPr>
          <a:xfrm>
            <a:off x="3124200" y="212725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DRAFT - FOR DISCUSSION ONLY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&amp;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Foxborough</a:t>
            </a:r>
            <a:r>
              <a:rPr lang="en-US" sz="1800" dirty="0" smtClean="0"/>
              <a:t> </a:t>
            </a:r>
            <a:r>
              <a:rPr lang="en-US" sz="1800" dirty="0"/>
              <a:t>Public Schools (“</a:t>
            </a:r>
            <a:r>
              <a:rPr lang="en-US" sz="1800" dirty="0" err="1"/>
              <a:t>Foxborough</a:t>
            </a:r>
            <a:r>
              <a:rPr lang="en-US" sz="1800" dirty="0" smtClean="0"/>
              <a:t>”) is committed to using technology to support teaching and learning.</a:t>
            </a:r>
          </a:p>
          <a:p>
            <a:endParaRPr lang="en-US" sz="1800" dirty="0"/>
          </a:p>
          <a:p>
            <a:r>
              <a:rPr lang="en-US" sz="1800" dirty="0" smtClean="0"/>
              <a:t>In collaboration with our partners </a:t>
            </a:r>
            <a:r>
              <a:rPr lang="en-US" sz="1800" dirty="0"/>
              <a:t>in the </a:t>
            </a:r>
            <a:r>
              <a:rPr lang="en-US" sz="1800" dirty="0" err="1"/>
              <a:t>Foxborough</a:t>
            </a:r>
            <a:r>
              <a:rPr lang="en-US" sz="1800" dirty="0"/>
              <a:t> Public </a:t>
            </a:r>
            <a:r>
              <a:rPr lang="en-US" sz="1800" dirty="0" smtClean="0"/>
              <a:t>Schools’ </a:t>
            </a:r>
            <a:r>
              <a:rPr lang="en-US" sz="1800" dirty="0" err="1"/>
              <a:t>MassCUE</a:t>
            </a:r>
            <a:r>
              <a:rPr lang="en-US" sz="1800" dirty="0"/>
              <a:t> Evaluators Working Group </a:t>
            </a:r>
            <a:r>
              <a:rPr lang="en-US" sz="1800" dirty="0" smtClean="0"/>
              <a:t>and K12 </a:t>
            </a:r>
            <a:r>
              <a:rPr lang="en-US" sz="1800" i="1" dirty="0" smtClean="0"/>
              <a:t>Insight</a:t>
            </a:r>
            <a:r>
              <a:rPr lang="en-US" sz="1800" dirty="0" smtClean="0"/>
              <a:t>, we </a:t>
            </a:r>
            <a:r>
              <a:rPr lang="en-US" sz="1800" dirty="0"/>
              <a:t>designed the </a:t>
            </a:r>
            <a:r>
              <a:rPr lang="en-US" sz="1800" dirty="0" smtClean="0"/>
              <a:t>2014 Technology </a:t>
            </a:r>
            <a:r>
              <a:rPr lang="en-US" sz="1800" dirty="0"/>
              <a:t>Survey</a:t>
            </a:r>
            <a:r>
              <a:rPr lang="en-US" sz="1800" dirty="0" smtClean="0"/>
              <a:t> </a:t>
            </a:r>
            <a:r>
              <a:rPr lang="en-US" sz="1800" dirty="0"/>
              <a:t>to assess how instructional technology is currently used to support teaching and learning across the district. </a:t>
            </a:r>
            <a:r>
              <a:rPr lang="en-US" sz="1800" dirty="0" smtClean="0"/>
              <a:t>We gave similar surveys to teachers and parents. </a:t>
            </a:r>
          </a:p>
          <a:p>
            <a:endParaRPr lang="en-US" sz="1800" dirty="0"/>
          </a:p>
          <a:p>
            <a:r>
              <a:rPr lang="en-US" sz="1800" dirty="0" smtClean="0"/>
              <a:t>This report summarizes results of the teacher survey. </a:t>
            </a:r>
          </a:p>
          <a:p>
            <a:endParaRPr lang="en-US" sz="1800" dirty="0"/>
          </a:p>
          <a:p>
            <a:r>
              <a:rPr lang="en-US" sz="1800" dirty="0" smtClean="0"/>
              <a:t>Teachers were emailed invitations to participate via a unique URL. </a:t>
            </a:r>
            <a:r>
              <a:rPr lang="en-US" sz="1800" dirty="0"/>
              <a:t>T</a:t>
            </a:r>
            <a:r>
              <a:rPr lang="en-US" sz="1800" dirty="0" smtClean="0"/>
              <a:t>he survey was open April 7 to 17, 2014.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&amp; Participants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750268"/>
              </p:ext>
            </p:extLst>
          </p:nvPr>
        </p:nvGraphicFramePr>
        <p:xfrm>
          <a:off x="688975" y="1600200"/>
          <a:ext cx="776922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713"/>
                <a:gridCol w="3160713"/>
                <a:gridCol w="1447801"/>
              </a:tblGrid>
              <a:tr h="54864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4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 Teachers Invited 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en-IN" sz="14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 Participate in the Survey</a:t>
                      </a:r>
                      <a:endParaRPr lang="en-IN" sz="14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4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Number of </a:t>
                      </a:r>
                      <a:r>
                        <a:rPr lang="en-IN" sz="14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Teachers</a:t>
                      </a:r>
                      <a:r>
                        <a:rPr lang="en-IN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457200" rtl="0" eaLnBrk="1" fontAlgn="ctr" latinLnBrk="0" hangingPunct="1"/>
                      <a:r>
                        <a:rPr lang="en-IN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 in the Survey</a:t>
                      </a:r>
                      <a:endParaRPr lang="en-IN" sz="14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IN" sz="1400" b="1" i="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Participation</a:t>
                      </a:r>
                      <a:endParaRPr lang="en-IN" sz="1400" b="1" i="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r>
                        <a:rPr lang="en-IN" sz="1400" b="1" i="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Rate </a:t>
                      </a:r>
                      <a:endParaRPr lang="en-IN" sz="1400" b="1" i="0" u="none" strike="noStrike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1990" y="27432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School Level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Elementary school: 36% (N=48)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Middle school: 26% (N=35)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High school: 37% (N=49)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/>
              <a:t>Professional Role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73% of participants (N=133) were classroom teachers.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rest were </a:t>
            </a:r>
            <a:r>
              <a:rPr lang="en-US" dirty="0" smtClean="0"/>
              <a:t>special </a:t>
            </a:r>
            <a:r>
              <a:rPr lang="en-US" dirty="0"/>
              <a:t>e</a:t>
            </a:r>
            <a:r>
              <a:rPr lang="en-US" dirty="0" smtClean="0"/>
              <a:t>ducation </a:t>
            </a:r>
            <a:r>
              <a:rPr lang="en-US" dirty="0"/>
              <a:t>teachers, </a:t>
            </a:r>
            <a:r>
              <a:rPr lang="en-US" dirty="0" smtClean="0"/>
              <a:t>math </a:t>
            </a:r>
            <a:r>
              <a:rPr lang="en-US" dirty="0"/>
              <a:t>or </a:t>
            </a:r>
            <a:r>
              <a:rPr lang="en-US" dirty="0" smtClean="0"/>
              <a:t>reading/literacy specialists</a:t>
            </a:r>
            <a:r>
              <a:rPr lang="en-US" dirty="0"/>
              <a:t>, or </a:t>
            </a:r>
            <a:r>
              <a:rPr lang="en-US" dirty="0" smtClean="0"/>
              <a:t>counselors and other specialists.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975" y="1600200"/>
            <a:ext cx="7693025" cy="4572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Survey results convey the views of survey participants. 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Results should not be generalized to non-participants.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The denominator for all analyses is the actual count of responses to a given question or set of questions. This number may be the same or lower than the total number of survey responses.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Clr>
                <a:prstClr val="black">
                  <a:lumMod val="50000"/>
                  <a:lumOff val="50000"/>
                </a:prstClr>
              </a:buClr>
              <a:buSzPct val="100000"/>
            </a:pPr>
            <a:r>
              <a:rPr lang="en-US" sz="1800" b="1" dirty="0">
                <a:solidFill>
                  <a:prstClr val="black"/>
                </a:solidFill>
              </a:rPr>
              <a:t>Results summarize </a:t>
            </a:r>
            <a:r>
              <a:rPr lang="en-US" sz="1800" b="1" dirty="0" smtClean="0">
                <a:solidFill>
                  <a:prstClr val="black"/>
                </a:solidFill>
              </a:rPr>
              <a:t>responses, </a:t>
            </a:r>
            <a:r>
              <a:rPr lang="en-US" sz="1800" b="1" dirty="0">
                <a:solidFill>
                  <a:prstClr val="black"/>
                </a:solidFill>
              </a:rPr>
              <a:t>and main findings summarize results.</a:t>
            </a:r>
          </a:p>
          <a:p>
            <a:pPr marL="285750" lvl="0" indent="-285750">
              <a:buClr>
                <a:prstClr val="black">
                  <a:lumMod val="50000"/>
                  <a:lumOff val="50000"/>
                </a:prst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</a:rPr>
              <a:t>The </a:t>
            </a:r>
            <a:r>
              <a:rPr lang="en-US" sz="1800" b="1" dirty="0">
                <a:solidFill>
                  <a:srgbClr val="0887C9"/>
                </a:solidFill>
              </a:rPr>
              <a:t>Discussion</a:t>
            </a:r>
            <a:r>
              <a:rPr lang="en-US" sz="1800" dirty="0">
                <a:solidFill>
                  <a:srgbClr val="0887C9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slide at the end of the report reflects the findings that the district finds most important and/or actionable</a:t>
            </a:r>
            <a:r>
              <a:rPr lang="en-US" sz="1800" dirty="0" smtClean="0">
                <a:solidFill>
                  <a:prstClr val="black"/>
                </a:solidFill>
              </a:rPr>
              <a:t>.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accent1"/>
                </a:solidFill>
              </a:rPr>
              <a:t>Stacked bar charts </a:t>
            </a:r>
            <a:r>
              <a:rPr lang="en-US" sz="1800" dirty="0"/>
              <a:t>summarize the distribution of </a:t>
            </a:r>
            <a:r>
              <a:rPr lang="en-US" sz="1800" dirty="0" smtClean="0"/>
              <a:t>results by </a:t>
            </a:r>
            <a:r>
              <a:rPr lang="en-US" sz="1800" dirty="0"/>
              <a:t>combining the  response categories (</a:t>
            </a:r>
            <a:r>
              <a:rPr lang="en-US" sz="1800" b="1" i="1" dirty="0"/>
              <a:t>At least once a week </a:t>
            </a:r>
            <a:r>
              <a:rPr lang="en-US" sz="1800" dirty="0"/>
              <a:t>and </a:t>
            </a:r>
            <a:r>
              <a:rPr lang="en-US" sz="1800" b="1" i="1" dirty="0"/>
              <a:t>2-3 times a month</a:t>
            </a:r>
            <a:r>
              <a:rPr lang="en-US" sz="1800" dirty="0"/>
              <a:t>) and </a:t>
            </a:r>
            <a:r>
              <a:rPr lang="en-US" sz="1800" b="1" i="1" dirty="0"/>
              <a:t>(Several times a semester </a:t>
            </a:r>
            <a:r>
              <a:rPr lang="en-US" sz="1800" dirty="0"/>
              <a:t>and </a:t>
            </a:r>
            <a:r>
              <a:rPr lang="en-US" sz="1800" b="1" i="1" dirty="0"/>
              <a:t>Several times a year</a:t>
            </a:r>
            <a:r>
              <a:rPr lang="en-US" sz="1800" dirty="0" smtClean="0"/>
              <a:t>).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Tables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summarize the distribution of results by combining the response categories </a:t>
            </a:r>
            <a:r>
              <a:rPr lang="en-US" sz="1800" b="1" i="1" dirty="0" smtClean="0"/>
              <a:t>Agree</a:t>
            </a:r>
            <a:r>
              <a:rPr lang="en-US" sz="1800" dirty="0" smtClean="0"/>
              <a:t> and </a:t>
            </a:r>
            <a:r>
              <a:rPr lang="en-US" sz="1800" b="1" i="1" dirty="0" smtClean="0"/>
              <a:t>Strongly Agree</a:t>
            </a:r>
            <a:r>
              <a:rPr lang="en-US" sz="1800" dirty="0" smtClean="0"/>
              <a:t>.</a:t>
            </a:r>
            <a:endParaRPr lang="en-US" sz="1800" dirty="0"/>
          </a:p>
          <a:p>
            <a:pPr marL="285750" indent="-285750"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Percentages of 5% and less are not shown in </a:t>
            </a:r>
            <a:r>
              <a:rPr lang="en-US" sz="1800" dirty="0" smtClean="0"/>
              <a:t>charts.</a:t>
            </a:r>
            <a:endParaRPr lang="en-US" sz="1800" dirty="0">
              <a:solidFill>
                <a:prstClr val="black"/>
              </a:solidFill>
            </a:endParaRPr>
          </a:p>
          <a:p>
            <a:pPr>
              <a:buSzPct val="100000"/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DRAFT - FOR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6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At least 2 out of 5 participating teachers (≥44%) said their students used technology for learning-related activities at least several times a year.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At least 2 </a:t>
            </a:r>
            <a:r>
              <a:rPr lang="en-US" sz="1800" dirty="0" smtClean="0"/>
              <a:t>out of 3 participating teachers </a:t>
            </a:r>
            <a:r>
              <a:rPr lang="en-US" sz="1800" dirty="0"/>
              <a:t>(≥ 68</a:t>
            </a:r>
            <a:r>
              <a:rPr lang="en-US" sz="1800" dirty="0" smtClean="0"/>
              <a:t>%) said they themselves used technology for instructional activities at least several times a year.</a:t>
            </a:r>
          </a:p>
          <a:p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Between 2 out of 5 (40%) and 2 out of 3 (68%) participating teachers agreed with the statements about their students’ use of technology.</a:t>
            </a:r>
          </a:p>
          <a:p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/>
              <a:t>Between </a:t>
            </a:r>
            <a:r>
              <a:rPr lang="en-US" sz="1800" dirty="0" smtClean="0"/>
              <a:t>1 </a:t>
            </a:r>
            <a:r>
              <a:rPr lang="en-US" sz="1800" dirty="0"/>
              <a:t>out of </a:t>
            </a:r>
            <a:r>
              <a:rPr lang="en-US" sz="1800" dirty="0" smtClean="0"/>
              <a:t>2 (52%) </a:t>
            </a:r>
            <a:r>
              <a:rPr lang="en-US" sz="1800" dirty="0"/>
              <a:t>and 9 out of 10 (89%) </a:t>
            </a:r>
            <a:r>
              <a:rPr lang="en-US" sz="1800" dirty="0" smtClean="0"/>
              <a:t>participating </a:t>
            </a:r>
            <a:r>
              <a:rPr lang="en-US" sz="1800" dirty="0"/>
              <a:t>teachers agreed with the statements about </a:t>
            </a:r>
            <a:r>
              <a:rPr lang="en-US" sz="1800" dirty="0" smtClean="0"/>
              <a:t>their philosophy of technology use, their own use of technology for instruction, and their view of the district’s success in implementing instructional technology in the schools. </a:t>
            </a: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Between 1 out of 3 (31%) and 4 out of 5 (85%) participating teachers said they had frequent or better access to all the listed technologies.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Results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99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Use of Technology for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66050" cy="4340225"/>
          </a:xfrm>
        </p:spPr>
        <p:txBody>
          <a:bodyPr/>
          <a:lstStyle/>
          <a:p>
            <a:r>
              <a:rPr lang="en-US" b="1" dirty="0"/>
              <a:t>Please estimate how often your students use technology in the following ways.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92381440"/>
              </p:ext>
            </p:extLst>
          </p:nvPr>
        </p:nvGraphicFramePr>
        <p:xfrm>
          <a:off x="685800" y="1752600"/>
          <a:ext cx="7772400" cy="466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Elementary &amp; Secondary Participant Views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451268"/>
              </p:ext>
            </p:extLst>
          </p:nvPr>
        </p:nvGraphicFramePr>
        <p:xfrm>
          <a:off x="685800" y="1524000"/>
          <a:ext cx="7772399" cy="4503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762000"/>
                <a:gridCol w="838200"/>
                <a:gridCol w="762000"/>
                <a:gridCol w="762000"/>
                <a:gridCol w="838200"/>
                <a:gridCol w="761999"/>
              </a:tblGrid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How often?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Elementary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</a:rPr>
                        <a:t>Secondary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Weekly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Monthly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Rarely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Weekly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Monthly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Rarely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Students use technology to create original works and products, such as movies, presentations, digital media, etc.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Students use technology tools  and resources to collaborate, communicate and share ideas with fellow students and teachers in your own class.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Students use technology tools and resources to collaborate, communicate and share ideas with students and teachers at a distance (outside of your classroom).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Students use digital tools to gather information and conduct research.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</a:tr>
              <a:tr h="514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Students use technology tools to explore concepts and solve problems.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</a:tr>
              <a:tr h="2743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Answer Options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At least once a week </a:t>
                      </a:r>
                      <a:r>
                        <a:rPr lang="en-US" sz="1200" b="0" i="1" u="sng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2-3 times a month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{</a:t>
                      </a:r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Weekly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};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Several times a semester </a:t>
                      </a:r>
                      <a:r>
                        <a:rPr lang="en-US" sz="1200" b="0" i="1" u="sng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Several times a year {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Monthly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}; Almost never {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Rarely</a:t>
                      </a:r>
                      <a:r>
                        <a:rPr lang="en-US" sz="1200" b="0" i="1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}</a:t>
                      </a:r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DRAFT - FOR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9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2014">
  <a:themeElements>
    <a:clrScheme name="K12 Insight">
      <a:dk1>
        <a:sysClr val="windowText" lastClr="000000"/>
      </a:dk1>
      <a:lt1>
        <a:sysClr val="window" lastClr="FFFFFF"/>
      </a:lt1>
      <a:dk2>
        <a:srgbClr val="333333"/>
      </a:dk2>
      <a:lt2>
        <a:srgbClr val="EBEBEB"/>
      </a:lt2>
      <a:accent1>
        <a:srgbClr val="0887C9"/>
      </a:accent1>
      <a:accent2>
        <a:srgbClr val="13569A"/>
      </a:accent2>
      <a:accent3>
        <a:srgbClr val="63AD44"/>
      </a:accent3>
      <a:accent4>
        <a:srgbClr val="F5B81F"/>
      </a:accent4>
      <a:accent5>
        <a:srgbClr val="E84425"/>
      </a:accent5>
      <a:accent6>
        <a:srgbClr val="EBEBEB"/>
      </a:accent6>
      <a:hlink>
        <a:srgbClr val="1356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12insight with draft">
  <a:themeElements>
    <a:clrScheme name="K12 Insight">
      <a:dk1>
        <a:sysClr val="windowText" lastClr="000000"/>
      </a:dk1>
      <a:lt1>
        <a:sysClr val="window" lastClr="FFFFFF"/>
      </a:lt1>
      <a:dk2>
        <a:srgbClr val="333333"/>
      </a:dk2>
      <a:lt2>
        <a:srgbClr val="EBEBEB"/>
      </a:lt2>
      <a:accent1>
        <a:srgbClr val="0887C9"/>
      </a:accent1>
      <a:accent2>
        <a:srgbClr val="13569A"/>
      </a:accent2>
      <a:accent3>
        <a:srgbClr val="63AD44"/>
      </a:accent3>
      <a:accent4>
        <a:srgbClr val="F5B81F"/>
      </a:accent4>
      <a:accent5>
        <a:srgbClr val="E84425"/>
      </a:accent5>
      <a:accent6>
        <a:srgbClr val="EBEBEB"/>
      </a:accent6>
      <a:hlink>
        <a:srgbClr val="1356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12 Insight Color Scheme">
    <a:dk1>
      <a:srgbClr val="000000"/>
    </a:dk1>
    <a:lt1>
      <a:sysClr val="window" lastClr="FFFFFF"/>
    </a:lt1>
    <a:dk2>
      <a:srgbClr val="333333"/>
    </a:dk2>
    <a:lt2>
      <a:srgbClr val="EBEBEB"/>
    </a:lt2>
    <a:accent1>
      <a:srgbClr val="0887C9"/>
    </a:accent1>
    <a:accent2>
      <a:srgbClr val="13569A"/>
    </a:accent2>
    <a:accent3>
      <a:srgbClr val="63AD44"/>
    </a:accent3>
    <a:accent4>
      <a:srgbClr val="F5B81F"/>
    </a:accent4>
    <a:accent5>
      <a:srgbClr val="E84425"/>
    </a:accent5>
    <a:accent6>
      <a:srgbClr val="EBEBEB"/>
    </a:accent6>
    <a:hlink>
      <a:srgbClr val="13569A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 2014</Template>
  <TotalTime>796</TotalTime>
  <Words>2114</Words>
  <Application>Microsoft Office PowerPoint</Application>
  <PresentationFormat>On-screen Show (4:3)</PresentationFormat>
  <Paragraphs>377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Template 2014</vt:lpstr>
      <vt:lpstr>k12insight with draft</vt:lpstr>
      <vt:lpstr>2014 Technology Survey — Teachers</vt:lpstr>
      <vt:lpstr>Overview</vt:lpstr>
      <vt:lpstr>Purpose &amp; Process</vt:lpstr>
      <vt:lpstr>Participation &amp; Participants</vt:lpstr>
      <vt:lpstr>Technical Notes</vt:lpstr>
      <vt:lpstr>Main Findings</vt:lpstr>
      <vt:lpstr>Results</vt:lpstr>
      <vt:lpstr>Students’ Use of Technology for Learning</vt:lpstr>
      <vt:lpstr>Elementary &amp; Secondary Participant Views</vt:lpstr>
      <vt:lpstr>Teachers’ Use of Technology</vt:lpstr>
      <vt:lpstr>Teachers’ Use of Technology, continued</vt:lpstr>
      <vt:lpstr>Elementary &amp; Secondary Participant Views</vt:lpstr>
      <vt:lpstr>Students’ Knowledge, Skills &amp; Access to Technology</vt:lpstr>
      <vt:lpstr>Elementary &amp; Secondary Participant Views</vt:lpstr>
      <vt:lpstr>Teachers’ Philosophy &amp; View of District Success</vt:lpstr>
      <vt:lpstr>Elementary &amp; Secondary Participant Views</vt:lpstr>
      <vt:lpstr>Access to Technology at School</vt:lpstr>
      <vt:lpstr>Elementary &amp; Secondary Participant Views</vt:lpstr>
      <vt:lpstr>Themes from Open-Ended Comments</vt:lpstr>
      <vt:lpstr>Improving the Use of Technology for Teaching &amp; Learning</vt:lpstr>
      <vt:lpstr>Discussion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Anita Mahadik</dc:creator>
  <cp:lastModifiedBy>Justin Wilk</cp:lastModifiedBy>
  <cp:revision>81</cp:revision>
  <dcterms:created xsi:type="dcterms:W3CDTF">2006-08-16T00:00:00Z</dcterms:created>
  <dcterms:modified xsi:type="dcterms:W3CDTF">2014-05-06T17:59:32Z</dcterms:modified>
</cp:coreProperties>
</file>