
<file path=[Content_Types].xml><?xml version="1.0" encoding="utf-8"?>
<Types xmlns="http://schemas.openxmlformats.org/package/2006/content-types">
  <Default Extension="xml" ContentType="application/xml"/>
  <Default Extension="jpg" ContentType="image/jpeg"/>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4" d="100"/>
          <a:sy n="94" d="100"/>
        </p:scale>
        <p:origin x="-1416" y="-4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4B4E1D-D01F-9643-8F6F-CDAFD97A4D45}" type="datetimeFigureOut">
              <a:rPr lang="en-US" smtClean="0"/>
              <a:t>10/22/13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7BB82B-C7BF-CD4C-853B-660B8BA8C4DA}" type="slidenum">
              <a:rPr lang="en-US" smtClean="0"/>
              <a:t>‹#›</a:t>
            </a:fld>
            <a:endParaRPr lang="en-US"/>
          </a:p>
        </p:txBody>
      </p:sp>
    </p:spTree>
    <p:extLst>
      <p:ext uri="{BB962C8B-B14F-4D97-AF65-F5344CB8AC3E}">
        <p14:creationId xmlns:p14="http://schemas.microsoft.com/office/powerpoint/2010/main" val="27585319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897BB82B-C7BF-CD4C-853B-660B8BA8C4DA}" type="slidenum">
              <a:rPr lang="en-US" smtClean="0"/>
              <a:t>3</a:t>
            </a:fld>
            <a:endParaRPr lang="en-US"/>
          </a:p>
        </p:txBody>
      </p:sp>
    </p:spTree>
    <p:extLst>
      <p:ext uri="{BB962C8B-B14F-4D97-AF65-F5344CB8AC3E}">
        <p14:creationId xmlns:p14="http://schemas.microsoft.com/office/powerpoint/2010/main" val="1860301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the point that this is THEIR OWN SURVEY DATA … so when we say that tech is used only several times a year to support creativity, that’s what THEY are telling us.  We believe this is true based on our</a:t>
            </a:r>
            <a:r>
              <a:rPr lang="en-US" baseline="0" dirty="0" smtClean="0"/>
              <a:t> observations and focus group data.</a:t>
            </a:r>
            <a:endParaRPr lang="en-US" dirty="0"/>
          </a:p>
        </p:txBody>
      </p:sp>
      <p:sp>
        <p:nvSpPr>
          <p:cNvPr id="4" name="Slide Number Placeholder 3"/>
          <p:cNvSpPr>
            <a:spLocks noGrp="1"/>
          </p:cNvSpPr>
          <p:nvPr>
            <p:ph type="sldNum" sz="quarter" idx="10"/>
          </p:nvPr>
        </p:nvSpPr>
        <p:spPr/>
        <p:txBody>
          <a:bodyPr/>
          <a:lstStyle/>
          <a:p>
            <a:fld id="{897BB82B-C7BF-CD4C-853B-660B8BA8C4DA}" type="slidenum">
              <a:rPr lang="en-US" smtClean="0"/>
              <a:t>6</a:t>
            </a:fld>
            <a:endParaRPr lang="en-US"/>
          </a:p>
        </p:txBody>
      </p:sp>
    </p:spTree>
    <p:extLst>
      <p:ext uri="{BB962C8B-B14F-4D97-AF65-F5344CB8AC3E}">
        <p14:creationId xmlns:p14="http://schemas.microsoft.com/office/powerpoint/2010/main" val="1454140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Likewise, this is their data</a:t>
            </a:r>
            <a:endParaRPr lang="en-US" dirty="0"/>
          </a:p>
        </p:txBody>
      </p:sp>
      <p:sp>
        <p:nvSpPr>
          <p:cNvPr id="4" name="Slide Number Placeholder 3"/>
          <p:cNvSpPr>
            <a:spLocks noGrp="1"/>
          </p:cNvSpPr>
          <p:nvPr>
            <p:ph type="sldNum" sz="quarter" idx="10"/>
          </p:nvPr>
        </p:nvSpPr>
        <p:spPr/>
        <p:txBody>
          <a:bodyPr/>
          <a:lstStyle/>
          <a:p>
            <a:fld id="{897BB82B-C7BF-CD4C-853B-660B8BA8C4DA}" type="slidenum">
              <a:rPr lang="en-US" smtClean="0"/>
              <a:t>7</a:t>
            </a:fld>
            <a:endParaRPr lang="en-US"/>
          </a:p>
        </p:txBody>
      </p:sp>
    </p:spTree>
    <p:extLst>
      <p:ext uri="{BB962C8B-B14F-4D97-AF65-F5344CB8AC3E}">
        <p14:creationId xmlns:p14="http://schemas.microsoft.com/office/powerpoint/2010/main" val="2893117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tracks to NETS-T.</a:t>
            </a:r>
            <a:r>
              <a:rPr lang="en-US" baseline="0" dirty="0" smtClean="0"/>
              <a:t>  Note finding about how virtually all teachers who gave examples for “authentic assessment” told us about Castle Learning…which isn’t authentic assessment (it’s assessment).  This highlights the preoccupation with test-taking and the need to “expand understanding”.  </a:t>
            </a:r>
          </a:p>
          <a:p>
            <a:endParaRPr lang="en-US" baseline="0" dirty="0" smtClean="0"/>
          </a:p>
          <a:p>
            <a:r>
              <a:rPr lang="en-US" baseline="0" dirty="0" smtClean="0"/>
              <a:t>Also note the high scores for “prof productivity”…this highlights the fact that </a:t>
            </a:r>
            <a:r>
              <a:rPr lang="en-US" baseline="0" dirty="0" smtClean="0"/>
              <a:t>teachers </a:t>
            </a:r>
            <a:r>
              <a:rPr lang="en-US" baseline="0" dirty="0" smtClean="0"/>
              <a:t>actually “use” technology and have access to technology.</a:t>
            </a:r>
          </a:p>
        </p:txBody>
      </p:sp>
      <p:sp>
        <p:nvSpPr>
          <p:cNvPr id="4" name="Slide Number Placeholder 3"/>
          <p:cNvSpPr>
            <a:spLocks noGrp="1"/>
          </p:cNvSpPr>
          <p:nvPr>
            <p:ph type="sldNum" sz="quarter" idx="10"/>
          </p:nvPr>
        </p:nvSpPr>
        <p:spPr/>
        <p:txBody>
          <a:bodyPr/>
          <a:lstStyle/>
          <a:p>
            <a:fld id="{897BB82B-C7BF-CD4C-853B-660B8BA8C4DA}" type="slidenum">
              <a:rPr lang="en-US" smtClean="0"/>
              <a:t>9</a:t>
            </a:fld>
            <a:endParaRPr lang="en-US"/>
          </a:p>
        </p:txBody>
      </p:sp>
    </p:spTree>
    <p:extLst>
      <p:ext uri="{BB962C8B-B14F-4D97-AF65-F5344CB8AC3E}">
        <p14:creationId xmlns:p14="http://schemas.microsoft.com/office/powerpoint/2010/main" val="3054019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point here is that teachers do</a:t>
            </a:r>
            <a:r>
              <a:rPr lang="en-US" baseline="0" dirty="0" smtClean="0"/>
              <a:t> not strongly agree that they have clear expectations or are encouraged to take risks.  These findings tie back to policy….and PD….and vision</a:t>
            </a:r>
            <a:endParaRPr lang="en-US" dirty="0"/>
          </a:p>
        </p:txBody>
      </p:sp>
      <p:sp>
        <p:nvSpPr>
          <p:cNvPr id="4" name="Slide Number Placeholder 3"/>
          <p:cNvSpPr>
            <a:spLocks noGrp="1"/>
          </p:cNvSpPr>
          <p:nvPr>
            <p:ph type="sldNum" sz="quarter" idx="10"/>
          </p:nvPr>
        </p:nvSpPr>
        <p:spPr/>
        <p:txBody>
          <a:bodyPr/>
          <a:lstStyle/>
          <a:p>
            <a:fld id="{897BB82B-C7BF-CD4C-853B-660B8BA8C4DA}" type="slidenum">
              <a:rPr lang="en-US" smtClean="0"/>
              <a:t>12</a:t>
            </a:fld>
            <a:endParaRPr lang="en-US"/>
          </a:p>
        </p:txBody>
      </p:sp>
    </p:spTree>
    <p:extLst>
      <p:ext uri="{BB962C8B-B14F-4D97-AF65-F5344CB8AC3E}">
        <p14:creationId xmlns:p14="http://schemas.microsoft.com/office/powerpoint/2010/main" val="25694806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 at the end of this slide that we’re not going to have a slide about the</a:t>
            </a:r>
            <a:r>
              <a:rPr lang="en-US" baseline="0" dirty="0" smtClean="0"/>
              <a:t> Infrastructure indicator because their infrastructure is really fine (covered that as an “Overarching” finding) and the other things in that indicator really are matters of Policy.  So let’s get right to that…and talk about planning/vision-setting as a way to put PD, staffing, etc. into place.</a:t>
            </a:r>
            <a:endParaRPr lang="en-US" dirty="0"/>
          </a:p>
        </p:txBody>
      </p:sp>
      <p:sp>
        <p:nvSpPr>
          <p:cNvPr id="4" name="Slide Number Placeholder 3"/>
          <p:cNvSpPr>
            <a:spLocks noGrp="1"/>
          </p:cNvSpPr>
          <p:nvPr>
            <p:ph type="sldNum" sz="quarter" idx="10"/>
          </p:nvPr>
        </p:nvSpPr>
        <p:spPr/>
        <p:txBody>
          <a:bodyPr/>
          <a:lstStyle/>
          <a:p>
            <a:fld id="{897BB82B-C7BF-CD4C-853B-660B8BA8C4DA}" type="slidenum">
              <a:rPr lang="en-US" smtClean="0"/>
              <a:t>13</a:t>
            </a:fld>
            <a:endParaRPr lang="en-US"/>
          </a:p>
        </p:txBody>
      </p:sp>
    </p:spTree>
    <p:extLst>
      <p:ext uri="{BB962C8B-B14F-4D97-AF65-F5344CB8AC3E}">
        <p14:creationId xmlns:p14="http://schemas.microsoft.com/office/powerpoint/2010/main" val="7910764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a plan,</a:t>
            </a:r>
            <a:r>
              <a:rPr lang="en-US" baseline="0" dirty="0" smtClean="0"/>
              <a:t> of course that operationalizes that vision.</a:t>
            </a:r>
            <a:endParaRPr lang="en-US" dirty="0"/>
          </a:p>
        </p:txBody>
      </p:sp>
      <p:sp>
        <p:nvSpPr>
          <p:cNvPr id="4" name="Slide Number Placeholder 3"/>
          <p:cNvSpPr>
            <a:spLocks noGrp="1"/>
          </p:cNvSpPr>
          <p:nvPr>
            <p:ph type="sldNum" sz="quarter" idx="10"/>
          </p:nvPr>
        </p:nvSpPr>
        <p:spPr/>
        <p:txBody>
          <a:bodyPr/>
          <a:lstStyle/>
          <a:p>
            <a:fld id="{897BB82B-C7BF-CD4C-853B-660B8BA8C4DA}" type="slidenum">
              <a:rPr lang="en-US" smtClean="0"/>
              <a:t>16</a:t>
            </a:fld>
            <a:endParaRPr lang="en-US"/>
          </a:p>
        </p:txBody>
      </p:sp>
    </p:spTree>
    <p:extLst>
      <p:ext uri="{BB962C8B-B14F-4D97-AF65-F5344CB8AC3E}">
        <p14:creationId xmlns:p14="http://schemas.microsoft.com/office/powerpoint/2010/main" val="13678290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14400" y="685800"/>
            <a:ext cx="7721600" cy="1143000"/>
          </a:xfrm>
        </p:spPr>
        <p:txBody>
          <a:bodyPr/>
          <a:lstStyle>
            <a:lvl1pPr>
              <a:defRPr/>
            </a:lvl1pPr>
          </a:lstStyle>
          <a:p>
            <a:r>
              <a:rPr lang="en-US" smtClean="0"/>
              <a:t>Click to edit Master title style</a:t>
            </a:r>
            <a:endParaRPr lang="en-US"/>
          </a:p>
        </p:txBody>
      </p:sp>
      <p:sp>
        <p:nvSpPr>
          <p:cNvPr id="4099" name="Rectangle 3"/>
          <p:cNvSpPr>
            <a:spLocks noGrp="1" noChangeArrowheads="1"/>
          </p:cNvSpPr>
          <p:nvPr>
            <p:ph type="subTitle" idx="1"/>
          </p:nvPr>
        </p:nvSpPr>
        <p:spPr>
          <a:xfrm>
            <a:off x="2133600" y="3886200"/>
            <a:ext cx="6400800" cy="1771650"/>
          </a:xfrm>
        </p:spPr>
        <p:txBody>
          <a:bodyPr/>
          <a:lstStyle>
            <a:lvl1pPr marL="0" indent="0">
              <a:buFont typeface="Monotype Sorts" pitchFamily="-112" charset="2"/>
              <a:buNone/>
              <a:defRPr>
                <a:latin typeface="Arial Black" pitchFamily="-112" charset="0"/>
              </a:defRPr>
            </a:lvl1pPr>
          </a:lstStyle>
          <a:p>
            <a:r>
              <a:rPr lang="en-US" smtClean="0"/>
              <a:t>Click to edit Master subtitle style</a:t>
            </a:r>
            <a:endParaRPr lang="en-US"/>
          </a:p>
        </p:txBody>
      </p:sp>
      <p:sp>
        <p:nvSpPr>
          <p:cNvPr id="4100" name="Rectangle 4"/>
          <p:cNvSpPr>
            <a:spLocks noGrp="1" noChangeArrowheads="1"/>
          </p:cNvSpPr>
          <p:nvPr>
            <p:ph type="dt" sz="half" idx="2"/>
          </p:nvPr>
        </p:nvSpPr>
        <p:spPr>
          <a:xfrm>
            <a:off x="711200" y="6229350"/>
            <a:ext cx="1930400" cy="514350"/>
          </a:xfrm>
        </p:spPr>
        <p:txBody>
          <a:bodyPr/>
          <a:lstStyle>
            <a:lvl1pPr>
              <a:defRPr>
                <a:solidFill>
                  <a:srgbClr val="5E574E"/>
                </a:solidFill>
              </a:defRPr>
            </a:lvl1pPr>
          </a:lstStyle>
          <a:p>
            <a:fld id="{C760171D-573D-5846-B5B3-D2DAED1C3CD8}" type="datetimeFigureOut">
              <a:rPr lang="en-US" smtClean="0"/>
              <a:t>10/22/13</a:t>
            </a:fld>
            <a:endParaRPr lang="en-US"/>
          </a:p>
        </p:txBody>
      </p:sp>
      <p:sp>
        <p:nvSpPr>
          <p:cNvPr id="4101" name="Rectangle 5"/>
          <p:cNvSpPr>
            <a:spLocks noGrp="1" noChangeArrowheads="1"/>
          </p:cNvSpPr>
          <p:nvPr>
            <p:ph type="ftr" sz="quarter" idx="3"/>
          </p:nvPr>
        </p:nvSpPr>
        <p:spPr>
          <a:xfrm>
            <a:off x="3149600" y="6229350"/>
            <a:ext cx="2844800" cy="514350"/>
          </a:xfrm>
        </p:spPr>
        <p:txBody>
          <a:bodyPr/>
          <a:lstStyle>
            <a:lvl1pPr>
              <a:defRPr>
                <a:solidFill>
                  <a:srgbClr val="5E574E"/>
                </a:solidFill>
              </a:defRPr>
            </a:lvl1pPr>
          </a:lstStyle>
          <a:p>
            <a:endParaRPr lang="en-US"/>
          </a:p>
        </p:txBody>
      </p:sp>
      <p:sp>
        <p:nvSpPr>
          <p:cNvPr id="4102" name="Rectangle 6"/>
          <p:cNvSpPr>
            <a:spLocks noGrp="1" noChangeArrowheads="1"/>
          </p:cNvSpPr>
          <p:nvPr>
            <p:ph type="sldNum" sz="quarter" idx="4"/>
          </p:nvPr>
        </p:nvSpPr>
        <p:spPr>
          <a:xfrm>
            <a:off x="6604000" y="6229350"/>
            <a:ext cx="1828800" cy="514350"/>
          </a:xfrm>
        </p:spPr>
        <p:txBody>
          <a:bodyPr/>
          <a:lstStyle>
            <a:lvl1pPr>
              <a:defRPr>
                <a:solidFill>
                  <a:srgbClr val="5E574E"/>
                </a:solidFill>
              </a:defRPr>
            </a:lvl1pPr>
          </a:lstStyle>
          <a:p>
            <a:fld id="{FFDE13DD-7089-D144-84C5-853D53302839}" type="slidenum">
              <a:rPr lang="en-US" smtClean="0"/>
              <a:t>‹#›</a:t>
            </a:fld>
            <a:endParaRPr lang="en-US"/>
          </a:p>
        </p:txBody>
      </p:sp>
      <p:pic>
        <p:nvPicPr>
          <p:cNvPr id="4103" name="Picture 7" descr="paint"/>
          <p:cNvPicPr>
            <a:picLocks noChangeAspect="1" noChangeArrowheads="1"/>
          </p:cNvPicPr>
          <p:nvPr/>
        </p:nvPicPr>
        <p:blipFill>
          <a:blip r:embed="rId2">
            <a:clrChange>
              <a:clrFrom>
                <a:srgbClr val="C0C0C0"/>
              </a:clrFrom>
              <a:clrTo>
                <a:srgbClr val="C0C0C0">
                  <a:alpha val="0"/>
                </a:srgbClr>
              </a:clrTo>
            </a:clrChange>
          </a:blip>
          <a:srcRect/>
          <a:stretch>
            <a:fillRect/>
          </a:stretch>
        </p:blipFill>
        <p:spPr bwMode="auto">
          <a:xfrm>
            <a:off x="914400" y="1828800"/>
            <a:ext cx="8229600" cy="384175"/>
          </a:xfrm>
          <a:prstGeom prst="rect">
            <a:avLst/>
          </a:prstGeom>
          <a:noFill/>
          <a:ln w="9525">
            <a:noFill/>
            <a:miter lim="800000"/>
            <a:headEnd/>
            <a:tailEnd/>
          </a:ln>
        </p:spPr>
      </p:pic>
    </p:spTree>
  </p:cSld>
  <p:clrMapOvr>
    <a:masterClrMapping/>
  </p:clrMapOvr>
  <p:transition xmlns:p14="http://schemas.microsoft.com/office/powerpoint/2010/mai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760171D-573D-5846-B5B3-D2DAED1C3CD8}" type="datetimeFigureOut">
              <a:rPr lang="en-US" smtClean="0"/>
              <a:t>10/22/13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FFDE13DD-7089-D144-84C5-853D53302839}" type="slidenum">
              <a:rPr lang="en-US" smtClean="0"/>
              <a:t>‹#›</a:t>
            </a:fld>
            <a:endParaRPr lang="en-US"/>
          </a:p>
        </p:txBody>
      </p:sp>
    </p:spTree>
  </p:cSld>
  <p:clrMapOvr>
    <a:masterClrMapping/>
  </p:clrMapOvr>
  <p:transition xmlns:p14="http://schemas.microsoft.com/office/powerpoint/2010/mai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228600"/>
            <a:ext cx="2057400" cy="5829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06400" y="228600"/>
            <a:ext cx="6019800" cy="5829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760171D-573D-5846-B5B3-D2DAED1C3CD8}" type="datetimeFigureOut">
              <a:rPr lang="en-US" smtClean="0"/>
              <a:t>10/22/13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FFDE13DD-7089-D144-84C5-853D53302839}" type="slidenum">
              <a:rPr lang="en-US" smtClean="0"/>
              <a:t>‹#›</a:t>
            </a:fld>
            <a:endParaRPr lang="en-US"/>
          </a:p>
        </p:txBody>
      </p:sp>
    </p:spTree>
  </p:cSld>
  <p:clrMapOvr>
    <a:masterClrMapping/>
  </p:clrMapOvr>
  <p:transition xmlns:p14="http://schemas.microsoft.com/office/powerpoint/2010/mai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C760171D-573D-5846-B5B3-D2DAED1C3CD8}" type="datetimeFigureOut">
              <a:rPr lang="en-US" smtClean="0"/>
              <a:t>10/22/13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FFDE13DD-7089-D144-84C5-853D53302839}" type="slidenum">
              <a:rPr lang="en-US" smtClean="0"/>
              <a:t>‹#›</a:t>
            </a:fld>
            <a:endParaRPr lang="en-US"/>
          </a:p>
        </p:txBody>
      </p:sp>
    </p:spTree>
  </p:cSld>
  <p:clrMapOvr>
    <a:masterClrMapping/>
  </p:clrMapOvr>
  <p:transition xmlns:p14="http://schemas.microsoft.com/office/powerpoint/2010/mai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760171D-573D-5846-B5B3-D2DAED1C3CD8}" type="datetimeFigureOut">
              <a:rPr lang="en-US" smtClean="0"/>
              <a:t>10/22/13</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FFDE13DD-7089-D144-84C5-853D53302839}" type="slidenum">
              <a:rPr lang="en-US" smtClean="0"/>
              <a:t>‹#›</a:t>
            </a:fld>
            <a:endParaRPr lang="en-US"/>
          </a:p>
        </p:txBody>
      </p:sp>
    </p:spTree>
  </p:cSld>
  <p:clrMapOvr>
    <a:masterClrMapping/>
  </p:clrMapOvr>
  <p:transition xmlns:p14="http://schemas.microsoft.com/office/powerpoint/2010/mai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2800" y="1885950"/>
            <a:ext cx="4013200" cy="41719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C760171D-573D-5846-B5B3-D2DAED1C3CD8}" type="datetimeFigureOut">
              <a:rPr lang="en-US" smtClean="0"/>
              <a:t>10/22/13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FFDE13DD-7089-D144-84C5-853D53302839}" type="slidenum">
              <a:rPr lang="en-US" smtClean="0"/>
              <a:t>‹#›</a:t>
            </a:fld>
            <a:endParaRPr lang="en-US"/>
          </a:p>
        </p:txBody>
      </p:sp>
    </p:spTree>
  </p:cSld>
  <p:clrMapOvr>
    <a:masterClrMapping/>
  </p:clrMapOvr>
  <p:transition xmlns:p14="http://schemas.microsoft.com/office/powerpoint/2010/mai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C760171D-573D-5846-B5B3-D2DAED1C3CD8}" type="datetimeFigureOut">
              <a:rPr lang="en-US" smtClean="0"/>
              <a:t>10/22/13</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FFDE13DD-7089-D144-84C5-853D53302839}" type="slidenum">
              <a:rPr lang="en-US" smtClean="0"/>
              <a:t>‹#›</a:t>
            </a:fld>
            <a:endParaRPr lang="en-US"/>
          </a:p>
        </p:txBody>
      </p:sp>
    </p:spTree>
  </p:cSld>
  <p:clrMapOvr>
    <a:masterClrMapping/>
  </p:clrMapOvr>
  <p:transition xmlns:p14="http://schemas.microsoft.com/office/powerpoint/2010/mai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C760171D-573D-5846-B5B3-D2DAED1C3CD8}" type="datetimeFigureOut">
              <a:rPr lang="en-US" smtClean="0"/>
              <a:t>10/22/13</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FFDE13DD-7089-D144-84C5-853D53302839}" type="slidenum">
              <a:rPr lang="en-US" smtClean="0"/>
              <a:t>‹#›</a:t>
            </a:fld>
            <a:endParaRPr lang="en-US"/>
          </a:p>
        </p:txBody>
      </p:sp>
    </p:spTree>
  </p:cSld>
  <p:clrMapOvr>
    <a:masterClrMapping/>
  </p:clrMapOvr>
  <p:transition xmlns:p14="http://schemas.microsoft.com/office/powerpoint/2010/mai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C760171D-573D-5846-B5B3-D2DAED1C3CD8}" type="datetimeFigureOut">
              <a:rPr lang="en-US" smtClean="0"/>
              <a:t>10/22/13</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FFDE13DD-7089-D144-84C5-853D53302839}" type="slidenum">
              <a:rPr lang="en-US" smtClean="0"/>
              <a:t>‹#›</a:t>
            </a:fld>
            <a:endParaRPr lang="en-US"/>
          </a:p>
        </p:txBody>
      </p:sp>
    </p:spTree>
  </p:cSld>
  <p:clrMapOvr>
    <a:masterClrMapping/>
  </p:clrMapOvr>
  <p:transition xmlns:p14="http://schemas.microsoft.com/office/powerpoint/2010/mai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760171D-573D-5846-B5B3-D2DAED1C3CD8}" type="datetimeFigureOut">
              <a:rPr lang="en-US" smtClean="0"/>
              <a:t>10/22/13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FFDE13DD-7089-D144-84C5-853D53302839}" type="slidenum">
              <a:rPr lang="en-US" smtClean="0"/>
              <a:t>‹#›</a:t>
            </a:fld>
            <a:endParaRPr lang="en-US"/>
          </a:p>
        </p:txBody>
      </p:sp>
    </p:spTree>
  </p:cSld>
  <p:clrMapOvr>
    <a:masterClrMapping/>
  </p:clrMapOvr>
  <p:transition xmlns:p14="http://schemas.microsoft.com/office/powerpoint/2010/mai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760171D-573D-5846-B5B3-D2DAED1C3CD8}" type="datetimeFigureOut">
              <a:rPr lang="en-US" smtClean="0"/>
              <a:t>10/22/13</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FFDE13DD-7089-D144-84C5-853D53302839}" type="slidenum">
              <a:rPr lang="en-US" smtClean="0"/>
              <a:t>‹#›</a:t>
            </a:fld>
            <a:endParaRPr lang="en-US"/>
          </a:p>
        </p:txBody>
      </p:sp>
    </p:spTree>
  </p:cSld>
  <p:clrMapOvr>
    <a:masterClrMapping/>
  </p:clrMapOvr>
  <p:transition xmlns:p14="http://schemas.microsoft.com/office/powerpoint/2010/main">
    <p:dissolv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06400" y="2286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a:p>
        </p:txBody>
      </p:sp>
      <p:sp>
        <p:nvSpPr>
          <p:cNvPr id="3075" name="Rectangle 3"/>
          <p:cNvSpPr>
            <a:spLocks noGrp="1" noChangeArrowheads="1"/>
          </p:cNvSpPr>
          <p:nvPr>
            <p:ph type="body" idx="1"/>
          </p:nvPr>
        </p:nvSpPr>
        <p:spPr bwMode="auto">
          <a:xfrm>
            <a:off x="457200" y="1885950"/>
            <a:ext cx="8178800" cy="41719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076" name="Rectangle 4"/>
          <p:cNvSpPr>
            <a:spLocks noGrp="1" noChangeArrowheads="1"/>
          </p:cNvSpPr>
          <p:nvPr>
            <p:ph type="dt" sz="half" idx="2"/>
          </p:nvPr>
        </p:nvSpPr>
        <p:spPr bwMode="auto">
          <a:xfrm>
            <a:off x="4318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spcBef>
                <a:spcPct val="50000"/>
              </a:spcBef>
              <a:defRPr sz="1400">
                <a:solidFill>
                  <a:schemeClr val="bg2"/>
                </a:solidFill>
                <a:latin typeface="+mn-lt"/>
              </a:defRPr>
            </a:lvl1pPr>
          </a:lstStyle>
          <a:p>
            <a:fld id="{C760171D-573D-5846-B5B3-D2DAED1C3CD8}" type="datetimeFigureOut">
              <a:rPr lang="en-US" smtClean="0"/>
              <a:t>10/22/13</a:t>
            </a:fld>
            <a:endParaRPr lang="en-US"/>
          </a:p>
        </p:txBody>
      </p:sp>
      <p:sp>
        <p:nvSpPr>
          <p:cNvPr id="3077" name="Rectangle 5"/>
          <p:cNvSpPr>
            <a:spLocks noGrp="1" noChangeArrowheads="1"/>
          </p:cNvSpPr>
          <p:nvPr>
            <p:ph type="ftr" sz="quarter" idx="3"/>
          </p:nvPr>
        </p:nvSpPr>
        <p:spPr bwMode="auto">
          <a:xfrm>
            <a:off x="3124200" y="6229350"/>
            <a:ext cx="28956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ctr">
              <a:spcBef>
                <a:spcPct val="50000"/>
              </a:spcBef>
              <a:defRPr sz="1400">
                <a:solidFill>
                  <a:schemeClr val="bg2"/>
                </a:solidFill>
                <a:latin typeface="+mn-lt"/>
              </a:defRPr>
            </a:lvl1pPr>
          </a:lstStyle>
          <a:p>
            <a:endParaRPr lang="en-US"/>
          </a:p>
        </p:txBody>
      </p:sp>
      <p:sp>
        <p:nvSpPr>
          <p:cNvPr id="3078" name="Rectangle 6"/>
          <p:cNvSpPr>
            <a:spLocks noGrp="1" noChangeArrowheads="1"/>
          </p:cNvSpPr>
          <p:nvPr>
            <p:ph type="sldNum" sz="quarter" idx="4"/>
          </p:nvPr>
        </p:nvSpPr>
        <p:spPr bwMode="auto">
          <a:xfrm>
            <a:off x="6731000" y="6229350"/>
            <a:ext cx="19050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spcBef>
                <a:spcPct val="50000"/>
              </a:spcBef>
              <a:defRPr sz="1400">
                <a:solidFill>
                  <a:schemeClr val="bg2"/>
                </a:solidFill>
                <a:latin typeface="+mn-lt"/>
              </a:defRPr>
            </a:lvl1pPr>
          </a:lstStyle>
          <a:p>
            <a:fld id="{FFDE13DD-7089-D144-84C5-853D53302839}" type="slidenum">
              <a:rPr lang="en-US" smtClean="0"/>
              <a:t>‹#›</a:t>
            </a:fld>
            <a:endParaRPr lang="en-US"/>
          </a:p>
        </p:txBody>
      </p:sp>
      <p:pic>
        <p:nvPicPr>
          <p:cNvPr id="3079" name="Picture 7" descr="paint"/>
          <p:cNvPicPr>
            <a:picLocks noChangeAspect="1" noChangeArrowheads="1"/>
          </p:cNvPicPr>
          <p:nvPr/>
        </p:nvPicPr>
        <p:blipFill>
          <a:blip r:embed="rId13">
            <a:clrChange>
              <a:clrFrom>
                <a:srgbClr val="C0C0C0"/>
              </a:clrFrom>
              <a:clrTo>
                <a:srgbClr val="C0C0C0">
                  <a:alpha val="0"/>
                </a:srgbClr>
              </a:clrTo>
            </a:clrChange>
          </a:blip>
          <a:srcRect/>
          <a:stretch>
            <a:fillRect/>
          </a:stretch>
        </p:blipFill>
        <p:spPr bwMode="auto">
          <a:xfrm>
            <a:off x="914400" y="1314450"/>
            <a:ext cx="8229600" cy="384175"/>
          </a:xfrm>
          <a:prstGeom prst="rect">
            <a:avLst/>
          </a:prstGeom>
          <a:noFill/>
          <a:ln w="9525">
            <a:noFill/>
            <a:miter lim="800000"/>
            <a:headEnd/>
            <a:tailEnd/>
          </a:ln>
        </p:spPr>
      </p:pic>
      <p:pic>
        <p:nvPicPr>
          <p:cNvPr id="3080" name="Picture 8"/>
          <p:cNvPicPr>
            <a:picLocks noChangeAspect="1" noChangeArrowheads="1"/>
          </p:cNvPicPr>
          <p:nvPr/>
        </p:nvPicPr>
        <p:blipFill>
          <a:blip r:embed="rId14"/>
          <a:srcRect/>
          <a:stretch>
            <a:fillRect/>
          </a:stretch>
        </p:blipFill>
        <p:spPr bwMode="auto">
          <a:xfrm>
            <a:off x="7315200" y="6248400"/>
            <a:ext cx="1295400" cy="441325"/>
          </a:xfrm>
          <a:prstGeom prst="rect">
            <a:avLst/>
          </a:prstGeom>
          <a:noFill/>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p:dissolve/>
  </p:transition>
  <p:txStyles>
    <p:titleStyle>
      <a:lvl1pPr algn="l" rtl="0" eaLnBrk="1" fontAlgn="base" hangingPunct="1">
        <a:spcBef>
          <a:spcPct val="0"/>
        </a:spcBef>
        <a:spcAft>
          <a:spcPct val="0"/>
        </a:spcAft>
        <a:defRPr kumimoji="1" sz="3600">
          <a:solidFill>
            <a:schemeClr val="tx2"/>
          </a:solidFill>
          <a:latin typeface="+mj-lt"/>
          <a:ea typeface="+mj-ea"/>
          <a:cs typeface="+mj-cs"/>
        </a:defRPr>
      </a:lvl1pPr>
      <a:lvl2pPr algn="l" rtl="0" eaLnBrk="1" fontAlgn="base" hangingPunct="1">
        <a:spcBef>
          <a:spcPct val="0"/>
        </a:spcBef>
        <a:spcAft>
          <a:spcPct val="0"/>
        </a:spcAft>
        <a:defRPr kumimoji="1" sz="3600">
          <a:solidFill>
            <a:schemeClr val="tx2"/>
          </a:solidFill>
          <a:latin typeface="Arial Black" pitchFamily="-112" charset="0"/>
        </a:defRPr>
      </a:lvl2pPr>
      <a:lvl3pPr algn="l" rtl="0" eaLnBrk="1" fontAlgn="base" hangingPunct="1">
        <a:spcBef>
          <a:spcPct val="0"/>
        </a:spcBef>
        <a:spcAft>
          <a:spcPct val="0"/>
        </a:spcAft>
        <a:defRPr kumimoji="1" sz="3600">
          <a:solidFill>
            <a:schemeClr val="tx2"/>
          </a:solidFill>
          <a:latin typeface="Arial Black" pitchFamily="-112" charset="0"/>
        </a:defRPr>
      </a:lvl3pPr>
      <a:lvl4pPr algn="l" rtl="0" eaLnBrk="1" fontAlgn="base" hangingPunct="1">
        <a:spcBef>
          <a:spcPct val="0"/>
        </a:spcBef>
        <a:spcAft>
          <a:spcPct val="0"/>
        </a:spcAft>
        <a:defRPr kumimoji="1" sz="3600">
          <a:solidFill>
            <a:schemeClr val="tx2"/>
          </a:solidFill>
          <a:latin typeface="Arial Black" pitchFamily="-112" charset="0"/>
        </a:defRPr>
      </a:lvl4pPr>
      <a:lvl5pPr algn="l" rtl="0" eaLnBrk="1" fontAlgn="base" hangingPunct="1">
        <a:spcBef>
          <a:spcPct val="0"/>
        </a:spcBef>
        <a:spcAft>
          <a:spcPct val="0"/>
        </a:spcAft>
        <a:defRPr kumimoji="1" sz="3600">
          <a:solidFill>
            <a:schemeClr val="tx2"/>
          </a:solidFill>
          <a:latin typeface="Arial Black" pitchFamily="-112" charset="0"/>
        </a:defRPr>
      </a:lvl5pPr>
      <a:lvl6pPr marL="457200" algn="l" rtl="0" eaLnBrk="1" fontAlgn="base" hangingPunct="1">
        <a:spcBef>
          <a:spcPct val="0"/>
        </a:spcBef>
        <a:spcAft>
          <a:spcPct val="0"/>
        </a:spcAft>
        <a:defRPr kumimoji="1" sz="3600">
          <a:solidFill>
            <a:schemeClr val="tx2"/>
          </a:solidFill>
          <a:latin typeface="Arial Black" pitchFamily="-112" charset="0"/>
        </a:defRPr>
      </a:lvl6pPr>
      <a:lvl7pPr marL="914400" algn="l" rtl="0" eaLnBrk="1" fontAlgn="base" hangingPunct="1">
        <a:spcBef>
          <a:spcPct val="0"/>
        </a:spcBef>
        <a:spcAft>
          <a:spcPct val="0"/>
        </a:spcAft>
        <a:defRPr kumimoji="1" sz="3600">
          <a:solidFill>
            <a:schemeClr val="tx2"/>
          </a:solidFill>
          <a:latin typeface="Arial Black" pitchFamily="-112" charset="0"/>
        </a:defRPr>
      </a:lvl7pPr>
      <a:lvl8pPr marL="1371600" algn="l" rtl="0" eaLnBrk="1" fontAlgn="base" hangingPunct="1">
        <a:spcBef>
          <a:spcPct val="0"/>
        </a:spcBef>
        <a:spcAft>
          <a:spcPct val="0"/>
        </a:spcAft>
        <a:defRPr kumimoji="1" sz="3600">
          <a:solidFill>
            <a:schemeClr val="tx2"/>
          </a:solidFill>
          <a:latin typeface="Arial Black" pitchFamily="-112" charset="0"/>
        </a:defRPr>
      </a:lvl8pPr>
      <a:lvl9pPr marL="1828800" algn="l" rtl="0" eaLnBrk="1" fontAlgn="base" hangingPunct="1">
        <a:spcBef>
          <a:spcPct val="0"/>
        </a:spcBef>
        <a:spcAft>
          <a:spcPct val="0"/>
        </a:spcAft>
        <a:defRPr kumimoji="1" sz="3600">
          <a:solidFill>
            <a:schemeClr val="tx2"/>
          </a:solidFill>
          <a:latin typeface="Arial Black" pitchFamily="-112" charset="0"/>
        </a:defRPr>
      </a:lvl9pPr>
    </p:titleStyle>
    <p:bodyStyle>
      <a:lvl1pPr marL="342900" indent="-342900" algn="l" rtl="0" eaLnBrk="1" fontAlgn="base" hangingPunct="1">
        <a:spcBef>
          <a:spcPct val="20000"/>
        </a:spcBef>
        <a:spcAft>
          <a:spcPct val="0"/>
        </a:spcAft>
        <a:buClr>
          <a:schemeClr val="accent2"/>
        </a:buClr>
        <a:buFont typeface="Monotype Sorts" pitchFamily="-112" charset="2"/>
        <a:buChar char="z"/>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Font typeface="Monotype Sorts" pitchFamily="-112" charset="2"/>
        <a:buChar char="y"/>
        <a:defRPr kumimoji="1" sz="2800">
          <a:solidFill>
            <a:schemeClr val="tx1"/>
          </a:solidFill>
          <a:latin typeface="+mn-lt"/>
          <a:ea typeface="ＭＳ Ｐゴシック" pitchFamily="-112" charset="-128"/>
        </a:defRPr>
      </a:lvl2pPr>
      <a:lvl3pPr marL="1143000" indent="-228600" algn="l" rtl="0" eaLnBrk="1" fontAlgn="base" hangingPunct="1">
        <a:spcBef>
          <a:spcPct val="20000"/>
        </a:spcBef>
        <a:spcAft>
          <a:spcPct val="0"/>
        </a:spcAft>
        <a:buClr>
          <a:schemeClr val="accent2"/>
        </a:buClr>
        <a:buFont typeface="Monotype Sorts" pitchFamily="-112" charset="2"/>
        <a:buChar char="x"/>
        <a:defRPr kumimoji="1" sz="2400">
          <a:solidFill>
            <a:schemeClr val="tx1"/>
          </a:solidFill>
          <a:latin typeface="+mn-lt"/>
          <a:ea typeface="ＭＳ Ｐゴシック" pitchFamily="-112" charset="-128"/>
        </a:defRPr>
      </a:lvl3pPr>
      <a:lvl4pPr marL="1600200" indent="-228600" algn="l" rtl="0" eaLnBrk="1" fontAlgn="base" hangingPunct="1">
        <a:spcBef>
          <a:spcPct val="20000"/>
        </a:spcBef>
        <a:spcAft>
          <a:spcPct val="0"/>
        </a:spcAft>
        <a:buClr>
          <a:schemeClr val="accent2"/>
        </a:buClr>
        <a:buChar char="•"/>
        <a:defRPr kumimoji="1" sz="2000">
          <a:solidFill>
            <a:schemeClr val="tx1"/>
          </a:solidFill>
          <a:latin typeface="+mn-lt"/>
          <a:ea typeface="ＭＳ Ｐゴシック" pitchFamily="-112" charset="-128"/>
        </a:defRPr>
      </a:lvl4pPr>
      <a:lvl5pPr marL="2057400" indent="-228600" algn="l" rtl="0" eaLnBrk="1" fontAlgn="base" hangingPunct="1">
        <a:spcBef>
          <a:spcPct val="20000"/>
        </a:spcBef>
        <a:spcAft>
          <a:spcPct val="0"/>
        </a:spcAft>
        <a:buClr>
          <a:schemeClr val="accent2"/>
        </a:buClr>
        <a:buChar char="–"/>
        <a:defRPr kumimoji="1" sz="2000">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accent2"/>
        </a:buClr>
        <a:buChar char="–"/>
        <a:defRPr kumimoji="1" sz="2000">
          <a:solidFill>
            <a:schemeClr val="tx1"/>
          </a:solidFill>
          <a:latin typeface="+mn-lt"/>
          <a:ea typeface="ＭＳ Ｐゴシック" pitchFamily="-112" charset="-128"/>
        </a:defRPr>
      </a:lvl6pPr>
      <a:lvl7pPr marL="2971800" indent="-228600" algn="l" rtl="0" eaLnBrk="1" fontAlgn="base" hangingPunct="1">
        <a:spcBef>
          <a:spcPct val="20000"/>
        </a:spcBef>
        <a:spcAft>
          <a:spcPct val="0"/>
        </a:spcAft>
        <a:buClr>
          <a:schemeClr val="accent2"/>
        </a:buClr>
        <a:buChar char="–"/>
        <a:defRPr kumimoji="1" sz="2000">
          <a:solidFill>
            <a:schemeClr val="tx1"/>
          </a:solidFill>
          <a:latin typeface="+mn-lt"/>
          <a:ea typeface="ＭＳ Ｐゴシック" pitchFamily="-112" charset="-128"/>
        </a:defRPr>
      </a:lvl7pPr>
      <a:lvl8pPr marL="3429000" indent="-228600" algn="l" rtl="0" eaLnBrk="1" fontAlgn="base" hangingPunct="1">
        <a:spcBef>
          <a:spcPct val="20000"/>
        </a:spcBef>
        <a:spcAft>
          <a:spcPct val="0"/>
        </a:spcAft>
        <a:buClr>
          <a:schemeClr val="accent2"/>
        </a:buClr>
        <a:buChar char="–"/>
        <a:defRPr kumimoji="1" sz="2000">
          <a:solidFill>
            <a:schemeClr val="tx1"/>
          </a:solidFill>
          <a:latin typeface="+mn-lt"/>
          <a:ea typeface="ＭＳ Ｐゴシック" pitchFamily="-112" charset="-128"/>
        </a:defRPr>
      </a:lvl8pPr>
      <a:lvl9pPr marL="3886200" indent="-228600" algn="l" rtl="0" eaLnBrk="1" fontAlgn="base" hangingPunct="1">
        <a:spcBef>
          <a:spcPct val="20000"/>
        </a:spcBef>
        <a:spcAft>
          <a:spcPct val="0"/>
        </a:spcAft>
        <a:buClr>
          <a:schemeClr val="accent2"/>
        </a:buClr>
        <a:buChar char="–"/>
        <a:defRPr kumimoji="1" sz="2000">
          <a:solidFill>
            <a:schemeClr val="tx1"/>
          </a:solidFill>
          <a:latin typeface="+mn-lt"/>
          <a:ea typeface="ＭＳ Ｐゴシック" pitchFamily="-11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_Document1.docx"/><Relationship Id="rId5" Type="http://schemas.openxmlformats.org/officeDocument/2006/relationships/image" Target="../media/image4.png"/><Relationship Id="rId1" Type="http://schemas.openxmlformats.org/officeDocument/2006/relationships/vmlDrawing" Target="../drawings/vmlDrawing1.vml"/><Relationship Id="rId2"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6779" y="685800"/>
            <a:ext cx="8367621" cy="1143000"/>
          </a:xfrm>
        </p:spPr>
        <p:txBody>
          <a:bodyPr/>
          <a:lstStyle/>
          <a:p>
            <a:pPr algn="r"/>
            <a:r>
              <a:rPr lang="en-US" dirty="0" smtClean="0"/>
              <a:t>Sample District Public Schools</a:t>
            </a:r>
            <a:endParaRPr lang="en-US" dirty="0"/>
          </a:p>
        </p:txBody>
      </p:sp>
      <p:sp>
        <p:nvSpPr>
          <p:cNvPr id="3" name="Subtitle 2"/>
          <p:cNvSpPr>
            <a:spLocks noGrp="1"/>
          </p:cNvSpPr>
          <p:nvPr>
            <p:ph type="subTitle" idx="1"/>
          </p:nvPr>
        </p:nvSpPr>
        <p:spPr/>
        <p:txBody>
          <a:bodyPr/>
          <a:lstStyle/>
          <a:p>
            <a:pPr algn="r"/>
            <a:r>
              <a:rPr lang="en-US" dirty="0" smtClean="0"/>
              <a:t>Instructional Technology</a:t>
            </a:r>
          </a:p>
          <a:p>
            <a:pPr algn="r"/>
            <a:r>
              <a:rPr lang="en-US" dirty="0" smtClean="0"/>
              <a:t>Program Review</a:t>
            </a:r>
            <a:endParaRPr lang="en-US" dirty="0"/>
          </a:p>
        </p:txBody>
      </p:sp>
    </p:spTree>
    <p:extLst>
      <p:ext uri="{BB962C8B-B14F-4D97-AF65-F5344CB8AC3E}">
        <p14:creationId xmlns:p14="http://schemas.microsoft.com/office/powerpoint/2010/main" val="306588115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Recommendations?</a:t>
            </a:r>
          </a:p>
          <a:p>
            <a:pPr lvl="1"/>
            <a:r>
              <a:rPr lang="en-US" dirty="0" smtClean="0"/>
              <a:t>Again, professional development and instructional support…centered around the K-12 Integration Plan</a:t>
            </a:r>
          </a:p>
          <a:p>
            <a:pPr lvl="1"/>
            <a:r>
              <a:rPr lang="en-US" dirty="0" smtClean="0"/>
              <a:t>Increasing the number of ITS is essential</a:t>
            </a:r>
            <a:endParaRPr lang="en-US" dirty="0"/>
          </a:p>
        </p:txBody>
      </p:sp>
    </p:spTree>
    <p:extLst>
      <p:ext uri="{BB962C8B-B14F-4D97-AF65-F5344CB8AC3E}">
        <p14:creationId xmlns:p14="http://schemas.microsoft.com/office/powerpoint/2010/main" val="3984646208"/>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Administration and Policy</a:t>
            </a:r>
            <a:endParaRPr lang="en-US" dirty="0"/>
          </a:p>
        </p:txBody>
      </p:sp>
      <p:sp>
        <p:nvSpPr>
          <p:cNvPr id="3" name="Content Placeholder 2"/>
          <p:cNvSpPr>
            <a:spLocks noGrp="1"/>
          </p:cNvSpPr>
          <p:nvPr>
            <p:ph idx="1"/>
          </p:nvPr>
        </p:nvSpPr>
        <p:spPr/>
        <p:txBody>
          <a:bodyPr/>
          <a:lstStyle/>
          <a:p>
            <a:r>
              <a:rPr lang="en-US" dirty="0" smtClean="0"/>
              <a:t>Equity</a:t>
            </a:r>
          </a:p>
          <a:p>
            <a:pPr lvl="1"/>
            <a:r>
              <a:rPr lang="en-US" dirty="0" smtClean="0"/>
              <a:t>There are concerns about equity of access to technology by all students outside of school</a:t>
            </a:r>
          </a:p>
          <a:p>
            <a:pPr lvl="1"/>
            <a:r>
              <a:rPr lang="en-US" dirty="0" smtClean="0"/>
              <a:t>There are also concerns about whether or not all students have equal technology skills</a:t>
            </a:r>
            <a:endParaRPr lang="en-US" dirty="0"/>
          </a:p>
        </p:txBody>
      </p:sp>
    </p:spTree>
    <p:extLst>
      <p:ext uri="{BB962C8B-B14F-4D97-AF65-F5344CB8AC3E}">
        <p14:creationId xmlns:p14="http://schemas.microsoft.com/office/powerpoint/2010/main" val="292012813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 name="Content Placeholder 6"/>
          <p:cNvPicPr>
            <a:picLocks noGrp="1" noChangeAspect="1"/>
          </p:cNvPicPr>
          <p:nvPr>
            <p:ph idx="1"/>
          </p:nvPr>
        </p:nvPicPr>
        <p:blipFill>
          <a:blip r:embed="rId3"/>
          <a:srcRect l="-21187" r="-21187"/>
          <a:stretch>
            <a:fillRect/>
          </a:stretch>
        </p:blipFill>
        <p:spPr/>
      </p:pic>
    </p:spTree>
    <p:extLst>
      <p:ext uri="{BB962C8B-B14F-4D97-AF65-F5344CB8AC3E}">
        <p14:creationId xmlns:p14="http://schemas.microsoft.com/office/powerpoint/2010/main" val="2766064103"/>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lstStyle/>
          <a:p>
            <a:r>
              <a:rPr lang="en-US" dirty="0" smtClean="0"/>
              <a:t>Equity</a:t>
            </a:r>
          </a:p>
          <a:p>
            <a:pPr lvl="1"/>
            <a:r>
              <a:rPr lang="en-US" dirty="0" smtClean="0"/>
              <a:t>Scope and sequence/K-12 integration plan</a:t>
            </a:r>
          </a:p>
          <a:p>
            <a:pPr lvl="1"/>
            <a:r>
              <a:rPr lang="en-US" dirty="0" smtClean="0"/>
              <a:t>So teachers know what needs to be covered</a:t>
            </a:r>
          </a:p>
          <a:p>
            <a:pPr lvl="1"/>
            <a:r>
              <a:rPr lang="en-US" dirty="0" smtClean="0"/>
              <a:t>Explore 1:1…which is very nearly the case right now in terms of numbers</a:t>
            </a:r>
          </a:p>
          <a:p>
            <a:r>
              <a:rPr lang="en-US" dirty="0" smtClean="0"/>
              <a:t>Vision and planning</a:t>
            </a:r>
            <a:endParaRPr lang="en-US" dirty="0"/>
          </a:p>
        </p:txBody>
      </p:sp>
    </p:spTree>
    <p:extLst>
      <p:ext uri="{BB962C8B-B14F-4D97-AF65-F5344CB8AC3E}">
        <p14:creationId xmlns:p14="http://schemas.microsoft.com/office/powerpoint/2010/main" val="239160562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 Planning</a:t>
            </a:r>
            <a:endParaRPr lang="en-US" dirty="0"/>
          </a:p>
        </p:txBody>
      </p:sp>
      <p:sp>
        <p:nvSpPr>
          <p:cNvPr id="3" name="Content Placeholder 2"/>
          <p:cNvSpPr>
            <a:spLocks noGrp="1"/>
          </p:cNvSpPr>
          <p:nvPr>
            <p:ph idx="1"/>
          </p:nvPr>
        </p:nvSpPr>
        <p:spPr/>
        <p:txBody>
          <a:bodyPr>
            <a:normAutofit fontScale="92500"/>
          </a:bodyPr>
          <a:lstStyle/>
          <a:p>
            <a:r>
              <a:rPr lang="en-US" dirty="0" smtClean="0"/>
              <a:t>This is a recommendation, but it is central to what SDPS needs to do to move ahead.</a:t>
            </a:r>
          </a:p>
          <a:p>
            <a:r>
              <a:rPr lang="en-US" dirty="0" smtClean="0"/>
              <a:t>Create a new instructional technology plan</a:t>
            </a:r>
          </a:p>
          <a:p>
            <a:r>
              <a:rPr lang="en-US" dirty="0" smtClean="0"/>
              <a:t>Visionary</a:t>
            </a:r>
          </a:p>
          <a:p>
            <a:pPr lvl="1"/>
            <a:r>
              <a:rPr lang="en-US" dirty="0" smtClean="0"/>
              <a:t>Not about “what is” but about “what should be” </a:t>
            </a:r>
          </a:p>
          <a:p>
            <a:pPr lvl="1"/>
            <a:r>
              <a:rPr lang="en-US" dirty="0" smtClean="0"/>
              <a:t>Created by, and owned by, the entire SDPS community</a:t>
            </a:r>
            <a:endParaRPr lang="en-US" dirty="0"/>
          </a:p>
        </p:txBody>
      </p:sp>
    </p:spTree>
    <p:extLst>
      <p:ext uri="{BB962C8B-B14F-4D97-AF65-F5344CB8AC3E}">
        <p14:creationId xmlns:p14="http://schemas.microsoft.com/office/powerpoint/2010/main" val="216434928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dirty="0" smtClean="0"/>
              <a:t>The plan should outline how the district will address:</a:t>
            </a:r>
          </a:p>
          <a:p>
            <a:pPr lvl="1"/>
            <a:r>
              <a:rPr lang="en-US" dirty="0" smtClean="0"/>
              <a:t>Teacher professional development</a:t>
            </a:r>
          </a:p>
          <a:p>
            <a:pPr lvl="1"/>
            <a:r>
              <a:rPr lang="en-US" dirty="0" smtClean="0"/>
              <a:t>Technology staffing – ITS and DTC</a:t>
            </a:r>
          </a:p>
          <a:p>
            <a:pPr lvl="1"/>
            <a:r>
              <a:rPr lang="en-US" dirty="0" smtClean="0"/>
              <a:t>Scope and sequence/mapping</a:t>
            </a:r>
          </a:p>
          <a:p>
            <a:pPr lvl="1"/>
            <a:r>
              <a:rPr lang="en-US" dirty="0" smtClean="0"/>
              <a:t>Device allocation (PARCC, equity, etc.)</a:t>
            </a:r>
          </a:p>
          <a:p>
            <a:r>
              <a:rPr lang="en-US" dirty="0" smtClean="0"/>
              <a:t>It’s not necessary to have addressed these issues before a plan is created.</a:t>
            </a:r>
          </a:p>
          <a:p>
            <a:r>
              <a:rPr lang="en-US" dirty="0" smtClean="0"/>
              <a:t>The point of the plan is create a roadmap for addressing future needs.</a:t>
            </a:r>
          </a:p>
          <a:p>
            <a:pPr lvl="1"/>
            <a:endParaRPr lang="en-US" dirty="0"/>
          </a:p>
        </p:txBody>
      </p:sp>
    </p:spTree>
    <p:extLst>
      <p:ext uri="{BB962C8B-B14F-4D97-AF65-F5344CB8AC3E}">
        <p14:creationId xmlns:p14="http://schemas.microsoft.com/office/powerpoint/2010/main" val="388350886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Forward</a:t>
            </a:r>
            <a:endParaRPr lang="en-US" dirty="0"/>
          </a:p>
        </p:txBody>
      </p:sp>
      <p:sp>
        <p:nvSpPr>
          <p:cNvPr id="3" name="Content Placeholder 2"/>
          <p:cNvSpPr>
            <a:spLocks noGrp="1"/>
          </p:cNvSpPr>
          <p:nvPr>
            <p:ph idx="1"/>
          </p:nvPr>
        </p:nvSpPr>
        <p:spPr/>
        <p:txBody>
          <a:bodyPr/>
          <a:lstStyle/>
          <a:p>
            <a:r>
              <a:rPr lang="en-US" smtClean="0"/>
              <a:t>Sample District </a:t>
            </a:r>
            <a:r>
              <a:rPr lang="en-US" dirty="0" smtClean="0"/>
              <a:t>has much to build upon</a:t>
            </a:r>
          </a:p>
          <a:p>
            <a:r>
              <a:rPr lang="en-US" dirty="0" smtClean="0"/>
              <a:t>Technology has the potential to knit together the various initiatives and challenges currently faced by the district</a:t>
            </a:r>
          </a:p>
          <a:p>
            <a:r>
              <a:rPr lang="en-US" dirty="0" smtClean="0"/>
              <a:t>The district should seize the opportunity to create a vision that bridges from the current to the future</a:t>
            </a:r>
            <a:endParaRPr lang="en-US" dirty="0"/>
          </a:p>
        </p:txBody>
      </p:sp>
    </p:spTree>
    <p:extLst>
      <p:ext uri="{BB962C8B-B14F-4D97-AF65-F5344CB8AC3E}">
        <p14:creationId xmlns:p14="http://schemas.microsoft.com/office/powerpoint/2010/main" val="189530549"/>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a:outerShdw blurRad="63500" dist="107763" dir="2700000" algn="ctr" rotWithShape="0">
            <a:srgbClr val="000000">
              <a:alpha val="74998"/>
            </a:srgbClr>
          </a:outerShdw>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69930432"/>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Who’s here?</a:t>
            </a:r>
          </a:p>
          <a:p>
            <a:r>
              <a:rPr lang="en-US" dirty="0" smtClean="0"/>
              <a:t>Reminder of process</a:t>
            </a:r>
            <a:endParaRPr lang="en-US" dirty="0"/>
          </a:p>
        </p:txBody>
      </p:sp>
      <p:pic>
        <p:nvPicPr>
          <p:cNvPr id="4" name="Picture 3" descr="strippedproces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9749" y="3212027"/>
            <a:ext cx="7288735" cy="3060710"/>
          </a:xfrm>
          <a:prstGeom prst="rect">
            <a:avLst/>
          </a:prstGeom>
        </p:spPr>
      </p:pic>
    </p:spTree>
    <p:extLst>
      <p:ext uri="{BB962C8B-B14F-4D97-AF65-F5344CB8AC3E}">
        <p14:creationId xmlns:p14="http://schemas.microsoft.com/office/powerpoint/2010/main" val="26436535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Indicators</a:t>
            </a:r>
            <a:endParaRPr lang="en-US" dirty="0"/>
          </a:p>
        </p:txBody>
      </p:sp>
      <p:sp>
        <p:nvSpPr>
          <p:cNvPr id="3" name="Content Placeholder 2"/>
          <p:cNvSpPr>
            <a:spLocks noGrp="1"/>
          </p:cNvSpPr>
          <p:nvPr>
            <p:ph idx="1"/>
          </p:nvPr>
        </p:nvSpPr>
        <p:spPr/>
        <p:txBody>
          <a:bodyPr>
            <a:normAutofit lnSpcReduction="10000"/>
          </a:bodyPr>
          <a:lstStyle/>
          <a:p>
            <a:r>
              <a:rPr lang="en-US" dirty="0" smtClean="0"/>
              <a:t>Student Learning and Outcomes</a:t>
            </a:r>
          </a:p>
          <a:p>
            <a:r>
              <a:rPr lang="en-US" dirty="0" smtClean="0"/>
              <a:t>Teacher Skills and Pedagogy</a:t>
            </a:r>
          </a:p>
          <a:p>
            <a:r>
              <a:rPr lang="en-US" dirty="0" smtClean="0"/>
              <a:t>Administration and District Policy</a:t>
            </a:r>
          </a:p>
          <a:p>
            <a:r>
              <a:rPr lang="en-US" dirty="0" smtClean="0"/>
              <a:t>Infrastructure</a:t>
            </a:r>
          </a:p>
          <a:p>
            <a:endParaRPr lang="en-US" dirty="0" smtClean="0"/>
          </a:p>
          <a:p>
            <a:r>
              <a:rPr lang="en-US" i="1" dirty="0" smtClean="0"/>
              <a:t>You developed these as ideals for how technology and related policy/supports should be implemented in SDPS</a:t>
            </a:r>
          </a:p>
        </p:txBody>
      </p:sp>
    </p:spTree>
    <p:extLst>
      <p:ext uri="{BB962C8B-B14F-4D97-AF65-F5344CB8AC3E}">
        <p14:creationId xmlns:p14="http://schemas.microsoft.com/office/powerpoint/2010/main" val="747322634"/>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Overarching Findings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Uniformity in teacher interest and implementation</a:t>
            </a:r>
          </a:p>
          <a:p>
            <a:r>
              <a:rPr lang="en-US" dirty="0" smtClean="0"/>
              <a:t>Students are using technology to produce work product and develop/improve basic content skills</a:t>
            </a:r>
          </a:p>
          <a:p>
            <a:r>
              <a:rPr lang="en-US" dirty="0" smtClean="0"/>
              <a:t>Well-implemented and supported infrastructure</a:t>
            </a:r>
          </a:p>
          <a:p>
            <a:r>
              <a:rPr lang="en-US" dirty="0" smtClean="0"/>
              <a:t>Excellent work by the Instructional Technology Specialist</a:t>
            </a:r>
          </a:p>
        </p:txBody>
      </p:sp>
    </p:spTree>
    <p:extLst>
      <p:ext uri="{BB962C8B-B14F-4D97-AF65-F5344CB8AC3E}">
        <p14:creationId xmlns:p14="http://schemas.microsoft.com/office/powerpoint/2010/main" val="197378713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Learning Environments</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922429239"/>
              </p:ext>
            </p:extLst>
          </p:nvPr>
        </p:nvGraphicFramePr>
        <p:xfrm>
          <a:off x="538477" y="1724449"/>
          <a:ext cx="7954441" cy="4347195"/>
        </p:xfrm>
        <a:graphic>
          <a:graphicData uri="http://schemas.openxmlformats.org/presentationml/2006/ole">
            <mc:AlternateContent xmlns:mc="http://schemas.openxmlformats.org/markup-compatibility/2006">
              <mc:Choice xmlns:v="urn:schemas-microsoft-com:vml" Requires="v">
                <p:oleObj spid="_x0000_s1040" name="Document" r:id="rId4" imgW="6553200" imgH="3581400" progId="Word.Document.12">
                  <p:embed/>
                </p:oleObj>
              </mc:Choice>
              <mc:Fallback>
                <p:oleObj name="Document" r:id="rId4" imgW="6553200" imgH="3581400" progId="Word.Document.12">
                  <p:embed/>
                  <p:pic>
                    <p:nvPicPr>
                      <p:cNvPr id="0" name=""/>
                      <p:cNvPicPr/>
                      <p:nvPr/>
                    </p:nvPicPr>
                    <p:blipFill>
                      <a:blip r:embed="rId5"/>
                      <a:stretch>
                        <a:fillRect/>
                      </a:stretch>
                    </p:blipFill>
                    <p:spPr>
                      <a:xfrm>
                        <a:off x="538477" y="1724449"/>
                        <a:ext cx="7954441" cy="4347195"/>
                      </a:xfrm>
                      <a:prstGeom prst="rect">
                        <a:avLst/>
                      </a:prstGeom>
                    </p:spPr>
                  </p:pic>
                </p:oleObj>
              </mc:Fallback>
            </mc:AlternateContent>
          </a:graphicData>
        </a:graphic>
      </p:graphicFrame>
      <p:sp>
        <p:nvSpPr>
          <p:cNvPr id="5" name="TextBox 4"/>
          <p:cNvSpPr txBox="1"/>
          <p:nvPr/>
        </p:nvSpPr>
        <p:spPr>
          <a:xfrm>
            <a:off x="1962865" y="2411604"/>
            <a:ext cx="5606353" cy="3046988"/>
          </a:xfrm>
          <a:prstGeom prst="rect">
            <a:avLst/>
          </a:prstGeom>
          <a:noFill/>
        </p:spPr>
        <p:txBody>
          <a:bodyPr wrap="square" rtlCol="0">
            <a:spAutoFit/>
          </a:bodyPr>
          <a:lstStyle/>
          <a:p>
            <a:pPr marL="285750" indent="-285750">
              <a:buFont typeface="Wingdings" charset="2"/>
              <a:buChar char="§"/>
            </a:pPr>
            <a:r>
              <a:rPr lang="en-US" sz="3200" dirty="0" smtClean="0"/>
              <a:t>SDPS’s indicators describe students and teachers working in these new learning environments.</a:t>
            </a:r>
          </a:p>
          <a:p>
            <a:pPr marL="285750" indent="-285750">
              <a:buFont typeface="Wingdings" charset="2"/>
              <a:buChar char="§"/>
            </a:pPr>
            <a:r>
              <a:rPr lang="en-US" sz="3200" dirty="0" smtClean="0"/>
              <a:t>What does it take for </a:t>
            </a:r>
            <a:r>
              <a:rPr lang="en-US" sz="3200" dirty="0" smtClean="0"/>
              <a:t>SDPS </a:t>
            </a:r>
            <a:r>
              <a:rPr lang="en-US" sz="3200" dirty="0" smtClean="0"/>
              <a:t>to get there?</a:t>
            </a:r>
            <a:endParaRPr lang="en-US" sz="3200" dirty="0"/>
          </a:p>
        </p:txBody>
      </p:sp>
    </p:spTree>
    <p:extLst>
      <p:ext uri="{BB962C8B-B14F-4D97-AF65-F5344CB8AC3E}">
        <p14:creationId xmlns:p14="http://schemas.microsoft.com/office/powerpoint/2010/main" val="5179542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xit" presetSubtype="0" fill="hold" nodeType="withEffect">
                                  <p:stCondLst>
                                    <p:cond delay="0"/>
                                  </p:stCondLst>
                                  <p:childTnLst>
                                    <p:animEffect transition="out" filter="fade">
                                      <p:cBhvr>
                                        <p:cTn id="9" dur="500"/>
                                        <p:tgtEl>
                                          <p:spTgt spid="4"/>
                                        </p:tgtEl>
                                      </p:cBhvr>
                                    </p:animEffect>
                                    <p:set>
                                      <p:cBhvr>
                                        <p:cTn id="10"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Student Skills and Outcomes</a:t>
            </a:r>
            <a:endParaRPr lang="en-US" dirty="0"/>
          </a:p>
        </p:txBody>
      </p:sp>
      <p:pic>
        <p:nvPicPr>
          <p:cNvPr id="5" name="Content Placeholder 4"/>
          <p:cNvPicPr>
            <a:picLocks noGrp="1"/>
          </p:cNvPicPr>
          <p:nvPr>
            <p:ph idx="1"/>
          </p:nvPr>
        </p:nvPicPr>
        <p:blipFill>
          <a:blip r:embed="rId3">
            <a:extLst>
              <a:ext uri="{28A0092B-C50C-407E-A947-70E740481C1C}">
                <a14:useLocalDpi xmlns:a14="http://schemas.microsoft.com/office/drawing/2010/main" val="0"/>
              </a:ext>
            </a:extLst>
          </a:blip>
          <a:srcRect l="-10625" r="-10625"/>
          <a:stretch>
            <a:fillRect/>
          </a:stretch>
        </p:blipFill>
        <p:spPr bwMode="auto">
          <a:prstGeom prst="rect">
            <a:avLst/>
          </a:prstGeom>
          <a:noFill/>
          <a:ln>
            <a:noFill/>
          </a:ln>
        </p:spPr>
      </p:pic>
    </p:spTree>
    <p:extLst>
      <p:ext uri="{BB962C8B-B14F-4D97-AF65-F5344CB8AC3E}">
        <p14:creationId xmlns:p14="http://schemas.microsoft.com/office/powerpoint/2010/main" val="95982757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pic>
        <p:nvPicPr>
          <p:cNvPr id="4" name="Content Placeholder 3"/>
          <p:cNvPicPr>
            <a:picLocks noGrp="1"/>
          </p:cNvPicPr>
          <p:nvPr>
            <p:ph idx="4294967295"/>
          </p:nvPr>
        </p:nvPicPr>
        <p:blipFill>
          <a:blip r:embed="rId3">
            <a:extLst>
              <a:ext uri="{28A0092B-C50C-407E-A947-70E740481C1C}">
                <a14:useLocalDpi xmlns:a14="http://schemas.microsoft.com/office/drawing/2010/main" val="0"/>
              </a:ext>
            </a:extLst>
          </a:blip>
          <a:srcRect l="-17320" r="-17320"/>
          <a:stretch>
            <a:fillRect/>
          </a:stretch>
        </p:blipFill>
        <p:spPr bwMode="auto">
          <a:xfrm>
            <a:off x="111329" y="1719191"/>
            <a:ext cx="8737600" cy="4668996"/>
          </a:xfrm>
          <a:prstGeom prst="rect">
            <a:avLst/>
          </a:prstGeom>
          <a:noFill/>
          <a:ln>
            <a:noFill/>
          </a:ln>
        </p:spPr>
      </p:pic>
    </p:spTree>
    <p:extLst>
      <p:ext uri="{BB962C8B-B14F-4D97-AF65-F5344CB8AC3E}">
        <p14:creationId xmlns:p14="http://schemas.microsoft.com/office/powerpoint/2010/main" val="3207622471"/>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r>
              <a:rPr lang="en-US" dirty="0" smtClean="0"/>
              <a:t>Recommendations?</a:t>
            </a:r>
          </a:p>
          <a:p>
            <a:pPr lvl="1"/>
            <a:r>
              <a:rPr lang="en-US" dirty="0" smtClean="0"/>
              <a:t>Additional teacher professional development to expand the understanding of how technology supports and develops 21</a:t>
            </a:r>
            <a:r>
              <a:rPr lang="en-US" baseline="30000" dirty="0" smtClean="0"/>
              <a:t>st</a:t>
            </a:r>
            <a:r>
              <a:rPr lang="en-US" dirty="0" smtClean="0"/>
              <a:t> century learning skills</a:t>
            </a:r>
          </a:p>
          <a:p>
            <a:pPr lvl="1"/>
            <a:r>
              <a:rPr lang="en-US" dirty="0" smtClean="0"/>
              <a:t>More instructional support (ITS)</a:t>
            </a:r>
          </a:p>
          <a:p>
            <a:pPr lvl="1"/>
            <a:r>
              <a:rPr lang="en-US" dirty="0" smtClean="0"/>
              <a:t>K-12 “plan for technology integration” – a k a a scope and sequence and curriculum mapping</a:t>
            </a:r>
            <a:endParaRPr lang="en-US" dirty="0"/>
          </a:p>
        </p:txBody>
      </p:sp>
    </p:spTree>
    <p:extLst>
      <p:ext uri="{BB962C8B-B14F-4D97-AF65-F5344CB8AC3E}">
        <p14:creationId xmlns:p14="http://schemas.microsoft.com/office/powerpoint/2010/main" val="249765532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bldLvl="2"/>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Teacher Skills and Pedagogy</a:t>
            </a:r>
            <a:endParaRPr lang="en-US" dirty="0"/>
          </a:p>
        </p:txBody>
      </p:sp>
      <p:pic>
        <p:nvPicPr>
          <p:cNvPr id="4" name="Content Placeholder 3"/>
          <p:cNvPicPr>
            <a:picLocks noGrp="1"/>
          </p:cNvPicPr>
          <p:nvPr>
            <p:ph idx="1"/>
          </p:nvPr>
        </p:nvPicPr>
        <p:blipFill>
          <a:blip r:embed="rId3">
            <a:extLst>
              <a:ext uri="{28A0092B-C50C-407E-A947-70E740481C1C}">
                <a14:useLocalDpi xmlns:a14="http://schemas.microsoft.com/office/drawing/2010/main" val="0"/>
              </a:ext>
            </a:extLst>
          </a:blip>
          <a:srcRect l="-11431" r="-11431"/>
          <a:stretch>
            <a:fillRect/>
          </a:stretch>
        </p:blipFill>
        <p:spPr bwMode="auto">
          <a:prstGeom prst="rect">
            <a:avLst/>
          </a:prstGeom>
          <a:noFill/>
          <a:ln>
            <a:noFill/>
          </a:ln>
        </p:spPr>
      </p:pic>
    </p:spTree>
    <p:extLst>
      <p:ext uri="{BB962C8B-B14F-4D97-AF65-F5344CB8AC3E}">
        <p14:creationId xmlns:p14="http://schemas.microsoft.com/office/powerpoint/2010/main" val="402321778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SA theme">
  <a:themeElements>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fontScheme name="Contemporary Portrait">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12" charset="0"/>
          </a:defRPr>
        </a:defPPr>
      </a:lstStyle>
    </a:lnDef>
  </a:objectDefaults>
  <a:extraClrSchemeLst>
    <a:extraClrScheme>
      <a:clrScheme name="Contemporary Portrait 1">
        <a:dk1>
          <a:srgbClr val="5E574E"/>
        </a:dk1>
        <a:lt1>
          <a:srgbClr val="FFFFCC"/>
        </a:lt1>
        <a:dk2>
          <a:srgbClr val="000000"/>
        </a:dk2>
        <a:lt2>
          <a:srgbClr val="FFCC00"/>
        </a:lt2>
        <a:accent1>
          <a:srgbClr val="CC9900"/>
        </a:accent1>
        <a:accent2>
          <a:srgbClr val="FF6600"/>
        </a:accent2>
        <a:accent3>
          <a:srgbClr val="AA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2">
        <a:dk1>
          <a:srgbClr val="000000"/>
        </a:dk1>
        <a:lt1>
          <a:srgbClr val="FFFFFF"/>
        </a:lt1>
        <a:dk2>
          <a:srgbClr val="0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996633"/>
        </a:hlink>
        <a:folHlink>
          <a:srgbClr val="808000"/>
        </a:folHlink>
      </a:clrScheme>
      <a:clrMap bg1="lt1" tx1="dk1" bg2="lt2" tx2="dk2" accent1="accent1" accent2="accent2" accent3="accent3" accent4="accent4" accent5="accent5" accent6="accent6" hlink="hlink" folHlink="folHlink"/>
    </a:extraClrScheme>
    <a:extraClrScheme>
      <a:clrScheme name="Contemporary Portrait 3">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Contemporary Portrait 4">
        <a:dk1>
          <a:srgbClr val="000066"/>
        </a:dk1>
        <a:lt1>
          <a:srgbClr val="FFFFFF"/>
        </a:lt1>
        <a:dk2>
          <a:srgbClr val="0000FF"/>
        </a:dk2>
        <a:lt2>
          <a:srgbClr val="000000"/>
        </a:lt2>
        <a:accent1>
          <a:srgbClr val="0066FF"/>
        </a:accent1>
        <a:accent2>
          <a:srgbClr val="33CCCC"/>
        </a:accent2>
        <a:accent3>
          <a:srgbClr val="FFFFFF"/>
        </a:accent3>
        <a:accent4>
          <a:srgbClr val="000056"/>
        </a:accent4>
        <a:accent5>
          <a:srgbClr val="AAB8FF"/>
        </a:accent5>
        <a:accent6>
          <a:srgbClr val="2DB9B9"/>
        </a:accent6>
        <a:hlink>
          <a:srgbClr val="FF00FF"/>
        </a:hlink>
        <a:folHlink>
          <a:srgbClr val="9933FF"/>
        </a:folHlink>
      </a:clrScheme>
      <a:clrMap bg1="lt1" tx1="dk1" bg2="lt2" tx2="dk2" accent1="accent1" accent2="accent2" accent3="accent3" accent4="accent4" accent5="accent5" accent6="accent6" hlink="hlink" folHlink="folHlink"/>
    </a:extraClrScheme>
    <a:extraClrScheme>
      <a:clrScheme name="Contemporary Portrait 5">
        <a:dk1>
          <a:srgbClr val="000000"/>
        </a:dk1>
        <a:lt1>
          <a:srgbClr val="FFFFFF"/>
        </a:lt1>
        <a:dk2>
          <a:srgbClr val="000066"/>
        </a:dk2>
        <a:lt2>
          <a:srgbClr val="FFCC00"/>
        </a:lt2>
        <a:accent1>
          <a:srgbClr val="0066FF"/>
        </a:accent1>
        <a:accent2>
          <a:srgbClr val="33CCCC"/>
        </a:accent2>
        <a:accent3>
          <a:srgbClr val="AAAAB8"/>
        </a:accent3>
        <a:accent4>
          <a:srgbClr val="DADADA"/>
        </a:accent4>
        <a:accent5>
          <a:srgbClr val="AAB8FF"/>
        </a:accent5>
        <a:accent6>
          <a:srgbClr val="2DB9B9"/>
        </a:accent6>
        <a:hlink>
          <a:srgbClr val="FF00FF"/>
        </a:hlink>
        <a:folHlink>
          <a:srgbClr val="9933FF"/>
        </a:folHlink>
      </a:clrScheme>
      <a:clrMap bg1="dk2" tx1="lt1" bg2="dk1" tx2="lt2" accent1="accent1" accent2="accent2" accent3="accent3" accent4="accent4" accent5="accent5" accent6="accent6" hlink="hlink" folHlink="folHlink"/>
    </a:extraClrScheme>
    <a:extraClrScheme>
      <a:clrScheme name="Contemporary Portrait 6">
        <a:dk1>
          <a:srgbClr val="5E574E"/>
        </a:dk1>
        <a:lt1>
          <a:srgbClr val="FFFFCC"/>
        </a:lt1>
        <a:dk2>
          <a:srgbClr val="800000"/>
        </a:dk2>
        <a:lt2>
          <a:srgbClr val="FFCC00"/>
        </a:lt2>
        <a:accent1>
          <a:srgbClr val="CC9900"/>
        </a:accent1>
        <a:accent2>
          <a:srgbClr val="FF6600"/>
        </a:accent2>
        <a:accent3>
          <a:srgbClr val="C0AAAA"/>
        </a:accent3>
        <a:accent4>
          <a:srgbClr val="DADAAE"/>
        </a:accent4>
        <a:accent5>
          <a:srgbClr val="E2CAAA"/>
        </a:accent5>
        <a:accent6>
          <a:srgbClr val="E75C00"/>
        </a:accent6>
        <a:hlink>
          <a:srgbClr val="FF0000"/>
        </a:hlink>
        <a:folHlink>
          <a:srgbClr val="FFFFCC"/>
        </a:folHlink>
      </a:clrScheme>
      <a:clrMap bg1="dk2" tx1="lt1" bg2="dk1" tx2="lt2" accent1="accent1" accent2="accent2" accent3="accent3" accent4="accent4" accent5="accent5" accent6="accent6" hlink="hlink" folHlink="folHlink"/>
    </a:extraClrScheme>
    <a:extraClrScheme>
      <a:clrScheme name="Contemporary Portrait 7">
        <a:dk1>
          <a:srgbClr val="000000"/>
        </a:dk1>
        <a:lt1>
          <a:srgbClr val="FFFFFF"/>
        </a:lt1>
        <a:dk2>
          <a:srgbClr val="800000"/>
        </a:dk2>
        <a:lt2>
          <a:srgbClr val="5E574E"/>
        </a:lt2>
        <a:accent1>
          <a:srgbClr val="FF6600"/>
        </a:accent1>
        <a:accent2>
          <a:srgbClr val="FFCC00"/>
        </a:accent2>
        <a:accent3>
          <a:srgbClr val="FFFFFF"/>
        </a:accent3>
        <a:accent4>
          <a:srgbClr val="000000"/>
        </a:accent4>
        <a:accent5>
          <a:srgbClr val="FFB8AA"/>
        </a:accent5>
        <a:accent6>
          <a:srgbClr val="E7B900"/>
        </a:accent6>
        <a:hlink>
          <a:srgbClr val="FF0000"/>
        </a:hlink>
        <a:folHlink>
          <a:srgbClr val="ECB65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 theme.thmx</Template>
  <TotalTime>1030</TotalTime>
  <Words>686</Words>
  <Application>Microsoft Macintosh PowerPoint</Application>
  <PresentationFormat>On-screen Show (4:3)</PresentationFormat>
  <Paragraphs>71</Paragraphs>
  <Slides>17</Slides>
  <Notes>7</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SA theme</vt:lpstr>
      <vt:lpstr>Document</vt:lpstr>
      <vt:lpstr>Sample District Public Schools</vt:lpstr>
      <vt:lpstr>PowerPoint Presentation</vt:lpstr>
      <vt:lpstr>Indicators</vt:lpstr>
      <vt:lpstr>Overarching Findings</vt:lpstr>
      <vt:lpstr>New Learning Environments</vt:lpstr>
      <vt:lpstr>Student Skills and Outcomes</vt:lpstr>
      <vt:lpstr>PowerPoint Presentation</vt:lpstr>
      <vt:lpstr>PowerPoint Presentation</vt:lpstr>
      <vt:lpstr>Teacher Skills and Pedagogy</vt:lpstr>
      <vt:lpstr>PowerPoint Presentation</vt:lpstr>
      <vt:lpstr>Administration and Policy</vt:lpstr>
      <vt:lpstr>PowerPoint Presentation</vt:lpstr>
      <vt:lpstr>Recommendations?</vt:lpstr>
      <vt:lpstr>Implementation Planning</vt:lpstr>
      <vt:lpstr>PowerPoint Presentation</vt:lpstr>
      <vt:lpstr>Moving Forward</vt:lpstr>
      <vt:lpstr>PowerPoint Presentation</vt:lpstr>
    </vt:vector>
  </TitlesOfParts>
  <Company>Sun Associates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Tarrytown Union Free  School District</dc:title>
  <dc:creator>Jeff Sun</dc:creator>
  <cp:lastModifiedBy>Jeff Sun</cp:lastModifiedBy>
  <cp:revision>15</cp:revision>
  <dcterms:created xsi:type="dcterms:W3CDTF">2013-05-29T20:07:10Z</dcterms:created>
  <dcterms:modified xsi:type="dcterms:W3CDTF">2013-10-22T14:52:01Z</dcterms:modified>
</cp:coreProperties>
</file>