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6" r:id="rId2"/>
    <p:sldId id="257" r:id="rId3"/>
    <p:sldId id="270" r:id="rId4"/>
    <p:sldId id="271" r:id="rId5"/>
    <p:sldId id="272" r:id="rId6"/>
    <p:sldId id="273" r:id="rId7"/>
    <p:sldId id="275" r:id="rId8"/>
    <p:sldId id="276" r:id="rId9"/>
    <p:sldId id="277" r:id="rId10"/>
    <p:sldId id="274" r:id="rId11"/>
    <p:sldId id="278" r:id="rId12"/>
    <p:sldId id="260" r:id="rId13"/>
    <p:sldId id="261" r:id="rId14"/>
    <p:sldId id="262" r:id="rId15"/>
    <p:sldId id="263" r:id="rId16"/>
    <p:sldId id="264" r:id="rId17"/>
    <p:sldId id="265" r:id="rId18"/>
    <p:sldId id="267" r:id="rId19"/>
    <p:sldId id="268" r:id="rId20"/>
    <p:sldId id="269" r:id="rId21"/>
    <p:sldId id="279" r:id="rId22"/>
    <p:sldId id="280"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661" autoAdjust="0"/>
  </p:normalViewPr>
  <p:slideViewPr>
    <p:cSldViewPr snapToGrid="0" snapToObjects="1">
      <p:cViewPr varScale="1">
        <p:scale>
          <a:sx n="68" d="100"/>
          <a:sy n="68" d="100"/>
        </p:scale>
        <p:origin x="-2160" y="-104"/>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F3D1E-4C91-EB47-967C-A1B2F49B944D}" type="datetimeFigureOut">
              <a:rPr lang="en-US" smtClean="0"/>
              <a:t>7/11/13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70A082-6B49-B34F-AF21-1D9C2FE23408}" type="slidenum">
              <a:rPr lang="en-US" smtClean="0"/>
              <a:t>‹#›</a:t>
            </a:fld>
            <a:endParaRPr lang="en-US" dirty="0"/>
          </a:p>
        </p:txBody>
      </p:sp>
    </p:spTree>
    <p:extLst>
      <p:ext uri="{BB962C8B-B14F-4D97-AF65-F5344CB8AC3E}">
        <p14:creationId xmlns:p14="http://schemas.microsoft.com/office/powerpoint/2010/main" val="5834797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a:t>
            </a:fld>
            <a:endParaRPr lang="en-US" dirty="0"/>
          </a:p>
        </p:txBody>
      </p:sp>
    </p:spTree>
    <p:extLst>
      <p:ext uri="{BB962C8B-B14F-4D97-AF65-F5344CB8AC3E}">
        <p14:creationId xmlns:p14="http://schemas.microsoft.com/office/powerpoint/2010/main" val="230601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10</a:t>
            </a:fld>
            <a:endParaRPr lang="en-US" dirty="0"/>
          </a:p>
        </p:txBody>
      </p:sp>
    </p:spTree>
    <p:extLst>
      <p:ext uri="{BB962C8B-B14F-4D97-AF65-F5344CB8AC3E}">
        <p14:creationId xmlns:p14="http://schemas.microsoft.com/office/powerpoint/2010/main" val="863330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11</a:t>
            </a:fld>
            <a:endParaRPr lang="en-US" dirty="0"/>
          </a:p>
        </p:txBody>
      </p:sp>
    </p:spTree>
    <p:extLst>
      <p:ext uri="{BB962C8B-B14F-4D97-AF65-F5344CB8AC3E}">
        <p14:creationId xmlns:p14="http://schemas.microsoft.com/office/powerpoint/2010/main" val="849592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12</a:t>
            </a:fld>
            <a:endParaRPr lang="en-US" dirty="0"/>
          </a:p>
        </p:txBody>
      </p:sp>
    </p:spTree>
    <p:extLst>
      <p:ext uri="{BB962C8B-B14F-4D97-AF65-F5344CB8AC3E}">
        <p14:creationId xmlns:p14="http://schemas.microsoft.com/office/powerpoint/2010/main" val="1694703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13</a:t>
            </a:fld>
            <a:endParaRPr lang="en-US" dirty="0"/>
          </a:p>
        </p:txBody>
      </p:sp>
    </p:spTree>
    <p:extLst>
      <p:ext uri="{BB962C8B-B14F-4D97-AF65-F5344CB8AC3E}">
        <p14:creationId xmlns:p14="http://schemas.microsoft.com/office/powerpoint/2010/main" val="3167508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14</a:t>
            </a:fld>
            <a:endParaRPr lang="en-US" dirty="0"/>
          </a:p>
        </p:txBody>
      </p:sp>
    </p:spTree>
    <p:extLst>
      <p:ext uri="{BB962C8B-B14F-4D97-AF65-F5344CB8AC3E}">
        <p14:creationId xmlns:p14="http://schemas.microsoft.com/office/powerpoint/2010/main" val="1772761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15</a:t>
            </a:fld>
            <a:endParaRPr lang="en-US" dirty="0"/>
          </a:p>
        </p:txBody>
      </p:sp>
    </p:spTree>
    <p:extLst>
      <p:ext uri="{BB962C8B-B14F-4D97-AF65-F5344CB8AC3E}">
        <p14:creationId xmlns:p14="http://schemas.microsoft.com/office/powerpoint/2010/main" val="2548788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16</a:t>
            </a:fld>
            <a:endParaRPr lang="en-US" dirty="0"/>
          </a:p>
        </p:txBody>
      </p:sp>
    </p:spTree>
    <p:extLst>
      <p:ext uri="{BB962C8B-B14F-4D97-AF65-F5344CB8AC3E}">
        <p14:creationId xmlns:p14="http://schemas.microsoft.com/office/powerpoint/2010/main" val="2158130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17</a:t>
            </a:fld>
            <a:endParaRPr lang="en-US" dirty="0"/>
          </a:p>
        </p:txBody>
      </p:sp>
    </p:spTree>
    <p:extLst>
      <p:ext uri="{BB962C8B-B14F-4D97-AF65-F5344CB8AC3E}">
        <p14:creationId xmlns:p14="http://schemas.microsoft.com/office/powerpoint/2010/main" val="2063102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18</a:t>
            </a:fld>
            <a:endParaRPr lang="en-US" dirty="0"/>
          </a:p>
        </p:txBody>
      </p:sp>
    </p:spTree>
    <p:extLst>
      <p:ext uri="{BB962C8B-B14F-4D97-AF65-F5344CB8AC3E}">
        <p14:creationId xmlns:p14="http://schemas.microsoft.com/office/powerpoint/2010/main" val="326641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19</a:t>
            </a:fld>
            <a:endParaRPr lang="en-US" dirty="0"/>
          </a:p>
        </p:txBody>
      </p:sp>
    </p:spTree>
    <p:extLst>
      <p:ext uri="{BB962C8B-B14F-4D97-AF65-F5344CB8AC3E}">
        <p14:creationId xmlns:p14="http://schemas.microsoft.com/office/powerpoint/2010/main" val="141605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2</a:t>
            </a:fld>
            <a:endParaRPr lang="en-US" dirty="0"/>
          </a:p>
        </p:txBody>
      </p:sp>
    </p:spTree>
    <p:extLst>
      <p:ext uri="{BB962C8B-B14F-4D97-AF65-F5344CB8AC3E}">
        <p14:creationId xmlns:p14="http://schemas.microsoft.com/office/powerpoint/2010/main" val="2624329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20</a:t>
            </a:fld>
            <a:endParaRPr lang="en-US" dirty="0"/>
          </a:p>
        </p:txBody>
      </p:sp>
    </p:spTree>
    <p:extLst>
      <p:ext uri="{BB962C8B-B14F-4D97-AF65-F5344CB8AC3E}">
        <p14:creationId xmlns:p14="http://schemas.microsoft.com/office/powerpoint/2010/main" val="2577267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21</a:t>
            </a:fld>
            <a:endParaRPr lang="en-US" dirty="0"/>
          </a:p>
        </p:txBody>
      </p:sp>
    </p:spTree>
    <p:extLst>
      <p:ext uri="{BB962C8B-B14F-4D97-AF65-F5344CB8AC3E}">
        <p14:creationId xmlns:p14="http://schemas.microsoft.com/office/powerpoint/2010/main" val="2573105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22</a:t>
            </a:fld>
            <a:endParaRPr lang="en-US" dirty="0"/>
          </a:p>
        </p:txBody>
      </p:sp>
    </p:spTree>
    <p:extLst>
      <p:ext uri="{BB962C8B-B14F-4D97-AF65-F5344CB8AC3E}">
        <p14:creationId xmlns:p14="http://schemas.microsoft.com/office/powerpoint/2010/main" val="3002776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23</a:t>
            </a:fld>
            <a:endParaRPr lang="en-US" dirty="0"/>
          </a:p>
        </p:txBody>
      </p:sp>
    </p:spTree>
    <p:extLst>
      <p:ext uri="{BB962C8B-B14F-4D97-AF65-F5344CB8AC3E}">
        <p14:creationId xmlns:p14="http://schemas.microsoft.com/office/powerpoint/2010/main" val="3587942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3</a:t>
            </a:fld>
            <a:endParaRPr lang="en-US" dirty="0"/>
          </a:p>
        </p:txBody>
      </p:sp>
    </p:spTree>
    <p:extLst>
      <p:ext uri="{BB962C8B-B14F-4D97-AF65-F5344CB8AC3E}">
        <p14:creationId xmlns:p14="http://schemas.microsoft.com/office/powerpoint/2010/main" val="333262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4</a:t>
            </a:fld>
            <a:endParaRPr lang="en-US" dirty="0"/>
          </a:p>
        </p:txBody>
      </p:sp>
    </p:spTree>
    <p:extLst>
      <p:ext uri="{BB962C8B-B14F-4D97-AF65-F5344CB8AC3E}">
        <p14:creationId xmlns:p14="http://schemas.microsoft.com/office/powerpoint/2010/main" val="341745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5</a:t>
            </a:fld>
            <a:endParaRPr lang="en-US" dirty="0"/>
          </a:p>
        </p:txBody>
      </p:sp>
    </p:spTree>
    <p:extLst>
      <p:ext uri="{BB962C8B-B14F-4D97-AF65-F5344CB8AC3E}">
        <p14:creationId xmlns:p14="http://schemas.microsoft.com/office/powerpoint/2010/main" val="371840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0A082-6B49-B34F-AF21-1D9C2FE23408}" type="slidenum">
              <a:rPr lang="en-US" smtClean="0"/>
              <a:t>6</a:t>
            </a:fld>
            <a:endParaRPr lang="en-US" dirty="0"/>
          </a:p>
        </p:txBody>
      </p:sp>
    </p:spTree>
    <p:extLst>
      <p:ext uri="{BB962C8B-B14F-4D97-AF65-F5344CB8AC3E}">
        <p14:creationId xmlns:p14="http://schemas.microsoft.com/office/powerpoint/2010/main" val="4152176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7</a:t>
            </a:fld>
            <a:endParaRPr lang="en-US" dirty="0"/>
          </a:p>
        </p:txBody>
      </p:sp>
    </p:spTree>
    <p:extLst>
      <p:ext uri="{BB962C8B-B14F-4D97-AF65-F5344CB8AC3E}">
        <p14:creationId xmlns:p14="http://schemas.microsoft.com/office/powerpoint/2010/main" val="876482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8</a:t>
            </a:fld>
            <a:endParaRPr lang="en-US" dirty="0"/>
          </a:p>
        </p:txBody>
      </p:sp>
    </p:spTree>
    <p:extLst>
      <p:ext uri="{BB962C8B-B14F-4D97-AF65-F5344CB8AC3E}">
        <p14:creationId xmlns:p14="http://schemas.microsoft.com/office/powerpoint/2010/main" val="544228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A082-6B49-B34F-AF21-1D9C2FE23408}" type="slidenum">
              <a:rPr lang="en-US" smtClean="0"/>
              <a:t>9</a:t>
            </a:fld>
            <a:endParaRPr lang="en-US" dirty="0"/>
          </a:p>
        </p:txBody>
      </p:sp>
    </p:spTree>
    <p:extLst>
      <p:ext uri="{BB962C8B-B14F-4D97-AF65-F5344CB8AC3E}">
        <p14:creationId xmlns:p14="http://schemas.microsoft.com/office/powerpoint/2010/main" val="416869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685800"/>
            <a:ext cx="7721600" cy="1143000"/>
          </a:xfrm>
        </p:spPr>
        <p:txBody>
          <a:bodyPr/>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112" charset="2"/>
              <a:buNone/>
              <a:defRPr>
                <a:latin typeface="Arial Black" pitchFamily="-112" charset="0"/>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fld id="{09E7C0CA-4867-984E-A2D7-DA77B9570C21}" type="datetimeFigureOut">
              <a:rPr lang="en-US" smtClean="0"/>
              <a:t>7/11/13</a:t>
            </a:fld>
            <a:endParaRPr lang="en-US" dirty="0"/>
          </a:p>
        </p:txBody>
      </p:sp>
      <p:sp>
        <p:nvSpPr>
          <p:cNvPr id="41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dirty="0"/>
          </a:p>
        </p:txBody>
      </p:sp>
      <p:sp>
        <p:nvSpPr>
          <p:cNvPr id="41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92B08379-26BB-5F40-9FB2-81DCA97A82E5}" type="slidenum">
              <a:rPr lang="en-US" smtClean="0"/>
              <a:t>‹#›</a:t>
            </a:fld>
            <a:endParaRPr lang="en-US" dirty="0"/>
          </a:p>
        </p:txBody>
      </p:sp>
      <p:pic>
        <p:nvPicPr>
          <p:cNvPr id="4103"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9E7C0CA-4867-984E-A2D7-DA77B9570C21}" type="datetimeFigureOut">
              <a:rPr lang="en-US" smtClean="0"/>
              <a:t>7/11/13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92B08379-26BB-5F40-9FB2-81DCA97A82E5}" type="slidenum">
              <a:rPr lang="en-US" smtClean="0"/>
              <a:t>‹#›</a:t>
            </a:fld>
            <a:endParaRPr lang="en-US" dirty="0"/>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3075"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076"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mn-lt"/>
              </a:defRPr>
            </a:lvl1pPr>
          </a:lstStyle>
          <a:p>
            <a:fld id="{09E7C0CA-4867-984E-A2D7-DA77B9570C21}" type="datetimeFigureOut">
              <a:rPr lang="en-US" smtClean="0"/>
              <a:t>7/11/13</a:t>
            </a:fld>
            <a:endParaRPr lang="en-US" dirty="0"/>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mn-lt"/>
              </a:defRPr>
            </a:lvl1pPr>
          </a:lstStyle>
          <a:p>
            <a:endParaRPr lang="en-US" dirty="0"/>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defRPr>
            </a:lvl1pPr>
          </a:lstStyle>
          <a:p>
            <a:fld id="{92B08379-26BB-5F40-9FB2-81DCA97A82E5}" type="slidenum">
              <a:rPr lang="en-US" smtClean="0"/>
              <a:t>‹#›</a:t>
            </a:fld>
            <a:endParaRPr lang="en-US" dirty="0"/>
          </a:p>
        </p:txBody>
      </p:sp>
      <p:pic>
        <p:nvPicPr>
          <p:cNvPr id="3079" name="Picture 7" descr="paint"/>
          <p:cNvPicPr>
            <a:picLocks noChangeAspect="1" noChangeArrowheads="1"/>
          </p:cNvPicPr>
          <p:nvPr/>
        </p:nvPicPr>
        <p:blipFill>
          <a:blip r:embed="rId13">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pic>
        <p:nvPicPr>
          <p:cNvPr id="3080" name="Picture 8"/>
          <p:cNvPicPr>
            <a:picLocks noChangeAspect="1" noChangeArrowheads="1"/>
          </p:cNvPicPr>
          <p:nvPr/>
        </p:nvPicPr>
        <p:blipFill>
          <a:blip r:embed="rId14"/>
          <a:srcRect/>
          <a:stretch>
            <a:fillRect/>
          </a:stretch>
        </p:blipFill>
        <p:spPr bwMode="auto">
          <a:xfrm>
            <a:off x="7315200" y="6248400"/>
            <a:ext cx="1295400" cy="4413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dissolve/>
  </p:transition>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Black" pitchFamily="-112" charset="0"/>
        </a:defRPr>
      </a:lvl2pPr>
      <a:lvl3pPr algn="l" rtl="0" eaLnBrk="1" fontAlgn="base" hangingPunct="1">
        <a:spcBef>
          <a:spcPct val="0"/>
        </a:spcBef>
        <a:spcAft>
          <a:spcPct val="0"/>
        </a:spcAft>
        <a:defRPr kumimoji="1" sz="3600">
          <a:solidFill>
            <a:schemeClr val="tx2"/>
          </a:solidFill>
          <a:latin typeface="Arial Black" pitchFamily="-112" charset="0"/>
        </a:defRPr>
      </a:lvl3pPr>
      <a:lvl4pPr algn="l" rtl="0" eaLnBrk="1" fontAlgn="base" hangingPunct="1">
        <a:spcBef>
          <a:spcPct val="0"/>
        </a:spcBef>
        <a:spcAft>
          <a:spcPct val="0"/>
        </a:spcAft>
        <a:defRPr kumimoji="1" sz="3600">
          <a:solidFill>
            <a:schemeClr val="tx2"/>
          </a:solidFill>
          <a:latin typeface="Arial Black" pitchFamily="-112" charset="0"/>
        </a:defRPr>
      </a:lvl4pPr>
      <a:lvl5pPr algn="l" rtl="0" eaLnBrk="1" fontAlgn="base" hangingPunct="1">
        <a:spcBef>
          <a:spcPct val="0"/>
        </a:spcBef>
        <a:spcAft>
          <a:spcPct val="0"/>
        </a:spcAft>
        <a:defRPr kumimoji="1" sz="3600">
          <a:solidFill>
            <a:schemeClr val="tx2"/>
          </a:solidFill>
          <a:latin typeface="Arial Black" pitchFamily="-112" charset="0"/>
        </a:defRPr>
      </a:lvl5pPr>
      <a:lvl6pPr marL="457200" algn="l" rtl="0" eaLnBrk="1" fontAlgn="base" hangingPunct="1">
        <a:spcBef>
          <a:spcPct val="0"/>
        </a:spcBef>
        <a:spcAft>
          <a:spcPct val="0"/>
        </a:spcAft>
        <a:defRPr kumimoji="1" sz="3600">
          <a:solidFill>
            <a:schemeClr val="tx2"/>
          </a:solidFill>
          <a:latin typeface="Arial Black" pitchFamily="-112" charset="0"/>
        </a:defRPr>
      </a:lvl6pPr>
      <a:lvl7pPr marL="914400" algn="l" rtl="0" eaLnBrk="1" fontAlgn="base" hangingPunct="1">
        <a:spcBef>
          <a:spcPct val="0"/>
        </a:spcBef>
        <a:spcAft>
          <a:spcPct val="0"/>
        </a:spcAft>
        <a:defRPr kumimoji="1" sz="3600">
          <a:solidFill>
            <a:schemeClr val="tx2"/>
          </a:solidFill>
          <a:latin typeface="Arial Black" pitchFamily="-112" charset="0"/>
        </a:defRPr>
      </a:lvl7pPr>
      <a:lvl8pPr marL="1371600" algn="l" rtl="0" eaLnBrk="1" fontAlgn="base" hangingPunct="1">
        <a:spcBef>
          <a:spcPct val="0"/>
        </a:spcBef>
        <a:spcAft>
          <a:spcPct val="0"/>
        </a:spcAft>
        <a:defRPr kumimoji="1" sz="3600">
          <a:solidFill>
            <a:schemeClr val="tx2"/>
          </a:solidFill>
          <a:latin typeface="Arial Black" pitchFamily="-112" charset="0"/>
        </a:defRPr>
      </a:lvl8pPr>
      <a:lvl9pPr marL="1828800" algn="l" rtl="0" eaLnBrk="1" fontAlgn="base" hangingPunct="1">
        <a:spcBef>
          <a:spcPct val="0"/>
        </a:spcBef>
        <a:spcAft>
          <a:spcPct val="0"/>
        </a:spcAft>
        <a:defRPr kumimoji="1" sz="3600">
          <a:solidFill>
            <a:schemeClr val="tx2"/>
          </a:solidFill>
          <a:latin typeface="Arial Black" pitchFamily="-112" charset="0"/>
        </a:defRPr>
      </a:lvl9pPr>
    </p:titleStyle>
    <p:bodyStyle>
      <a:lvl1pPr marL="342900" indent="-342900" algn="l" rtl="0" eaLnBrk="1" fontAlgn="base" hangingPunct="1">
        <a:spcBef>
          <a:spcPct val="20000"/>
        </a:spcBef>
        <a:spcAft>
          <a:spcPct val="0"/>
        </a:spcAft>
        <a:buClr>
          <a:schemeClr val="accent2"/>
        </a:buClr>
        <a:buFont typeface="Wingdings" charset="2"/>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Font typeface="Wingdings" charset="2"/>
        <a:buChar char="§"/>
        <a:defRPr kumimoji="1"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accent2"/>
        </a:buClr>
        <a:buFont typeface="Wingdings" charset="2"/>
        <a:buChar char="§"/>
        <a:defRPr kumimoji="1"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2"/>
        </a:buClr>
        <a:buFont typeface="Wingdings" charset="2"/>
        <a:buChar char="§"/>
        <a:defRPr kumimoji="1"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Font typeface="Wingdings" charset="2"/>
        <a:buChar char="§"/>
        <a:defRPr kumimoji="1"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package" Target="../embeddings/Microsoft_Word_Document1.docx"/><Relationship Id="rId5"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946" y="685800"/>
            <a:ext cx="8251125" cy="1143000"/>
          </a:xfrm>
        </p:spPr>
        <p:txBody>
          <a:bodyPr/>
          <a:lstStyle/>
          <a:p>
            <a:r>
              <a:rPr lang="en-US" dirty="0" smtClean="0"/>
              <a:t>Mt. Vernon City School District </a:t>
            </a:r>
            <a:endParaRPr lang="en-US" dirty="0"/>
          </a:p>
        </p:txBody>
      </p:sp>
      <p:sp>
        <p:nvSpPr>
          <p:cNvPr id="3" name="Subtitle 2"/>
          <p:cNvSpPr>
            <a:spLocks noGrp="1"/>
          </p:cNvSpPr>
          <p:nvPr>
            <p:ph type="subTitle" idx="1"/>
          </p:nvPr>
        </p:nvSpPr>
        <p:spPr>
          <a:xfrm>
            <a:off x="872384" y="3886200"/>
            <a:ext cx="7662016" cy="1771650"/>
          </a:xfrm>
        </p:spPr>
        <p:txBody>
          <a:bodyPr/>
          <a:lstStyle/>
          <a:p>
            <a:pPr algn="r"/>
            <a:r>
              <a:rPr lang="en-US" sz="2800" dirty="0" smtClean="0"/>
              <a:t>Technology Program Review</a:t>
            </a:r>
          </a:p>
          <a:p>
            <a:pPr algn="r"/>
            <a:r>
              <a:rPr lang="en-US" sz="2800" i="1" dirty="0" smtClean="0"/>
              <a:t>Findings and Recommendations</a:t>
            </a:r>
            <a:endParaRPr lang="en-US" sz="2800" i="1" dirty="0"/>
          </a:p>
        </p:txBody>
      </p:sp>
    </p:spTree>
    <p:extLst>
      <p:ext uri="{BB962C8B-B14F-4D97-AF65-F5344CB8AC3E}">
        <p14:creationId xmlns:p14="http://schemas.microsoft.com/office/powerpoint/2010/main" val="303053912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772400" cy="1143000"/>
          </a:xfrm>
        </p:spPr>
        <p:txBody>
          <a:bodyPr/>
          <a:lstStyle/>
          <a:p>
            <a:r>
              <a:rPr lang="en-US" dirty="0" smtClean="0"/>
              <a:t>NETS-S 4 </a:t>
            </a:r>
            <a:br>
              <a:rPr lang="en-US" dirty="0" smtClean="0"/>
            </a:br>
            <a:r>
              <a:rPr lang="en-US" dirty="0" smtClean="0"/>
              <a:t>Critical Thinking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 Mt Vernon students create a variety of products, communicate and collaborate locally and globally</a:t>
            </a:r>
            <a:r>
              <a:rPr lang="en-US" u="sng" dirty="0">
                <a:solidFill>
                  <a:srgbClr val="FF0000"/>
                </a:solidFill>
              </a:rPr>
              <a:t>, engage in authentic tasks, and investigate real world problems utilizing real and relevant data</a:t>
            </a:r>
            <a:r>
              <a:rPr lang="en-US" dirty="0"/>
              <a:t>.  Students take ownership over their learning and utilize technology to acquire and analyze information to fuel their research and thinking. Students have skills in evaluating data and information resources for their validity as well as in </a:t>
            </a:r>
            <a:r>
              <a:rPr lang="en-US" u="sng" dirty="0">
                <a:solidFill>
                  <a:srgbClr val="FF0000"/>
                </a:solidFill>
              </a:rPr>
              <a:t>discerning which resources or technology would provide the most appropriate solution for completion of a task</a:t>
            </a:r>
            <a:r>
              <a:rPr lang="en-US" dirty="0"/>
              <a:t>.</a:t>
            </a:r>
          </a:p>
          <a:p>
            <a:pPr marL="0" indent="0">
              <a:buNone/>
            </a:pPr>
            <a:r>
              <a:rPr lang="en-US" dirty="0"/>
              <a:t> </a:t>
            </a:r>
          </a:p>
          <a:p>
            <a:pPr marL="0" indent="0">
              <a:buNone/>
            </a:pPr>
            <a:r>
              <a:rPr lang="en-US" u="sng" dirty="0">
                <a:solidFill>
                  <a:srgbClr val="FF0000"/>
                </a:solidFill>
              </a:rPr>
              <a:t>Students gather information to construct meaning</a:t>
            </a:r>
            <a:r>
              <a:rPr lang="en-US" dirty="0"/>
              <a:t>, apply concepts, and present findings through a variety of vehicles. Students envision themselves as members of a global community while practicing safe, legal and responsible use of information and technology.</a:t>
            </a:r>
          </a:p>
          <a:p>
            <a:endParaRPr lang="en-US" dirty="0"/>
          </a:p>
        </p:txBody>
      </p:sp>
    </p:spTree>
    <p:extLst>
      <p:ext uri="{BB962C8B-B14F-4D97-AF65-F5344CB8AC3E}">
        <p14:creationId xmlns:p14="http://schemas.microsoft.com/office/powerpoint/2010/main" val="2284982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NETS-S 5 </a:t>
            </a:r>
            <a:br>
              <a:rPr lang="en-US" dirty="0" smtClean="0"/>
            </a:br>
            <a:r>
              <a:rPr lang="en-US" dirty="0" smtClean="0"/>
              <a:t>Digital Citizenship</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 Mt Vernon students create a variety of products, communicate and collaborate locally and globally, engage in authentic tasks, and investigate real world problems utilizing real and relevant data.  Students take ownership over their learning and utilize technology to acquire and analyze information to fuel their research and thinking. Students have skills in evaluating data and information resources for their validity as well as in discerning which resources or technology would provide the most appropriate solution for completion of a task.</a:t>
            </a:r>
          </a:p>
          <a:p>
            <a:pPr marL="0" indent="0">
              <a:buNone/>
            </a:pPr>
            <a:r>
              <a:rPr lang="en-US" dirty="0"/>
              <a:t> </a:t>
            </a:r>
          </a:p>
          <a:p>
            <a:pPr marL="0" indent="0">
              <a:buNone/>
            </a:pPr>
            <a:r>
              <a:rPr lang="en-US" dirty="0"/>
              <a:t>Students gather information to construct meaning, apply concepts, and present findings through a variety of vehicles</a:t>
            </a:r>
            <a:r>
              <a:rPr lang="en-US" u="sng" dirty="0">
                <a:solidFill>
                  <a:srgbClr val="FF0000"/>
                </a:solidFill>
              </a:rPr>
              <a:t>. Students envision themselves as members of a global community while practicing safe, legal and responsible use of information and technology</a:t>
            </a:r>
            <a:r>
              <a:rPr lang="en-US" dirty="0"/>
              <a:t>.</a:t>
            </a:r>
          </a:p>
          <a:p>
            <a:endParaRPr lang="en-US" dirty="0"/>
          </a:p>
        </p:txBody>
      </p:sp>
    </p:spTree>
    <p:extLst>
      <p:ext uri="{BB962C8B-B14F-4D97-AF65-F5344CB8AC3E}">
        <p14:creationId xmlns:p14="http://schemas.microsoft.com/office/powerpoint/2010/main" val="8989199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So, what has this evaluation found regarding the degree to which students are meeting these standards in Mt. Vernon’s schools?</a:t>
            </a:r>
            <a:endParaRPr lang="en-US" dirty="0"/>
          </a:p>
        </p:txBody>
      </p:sp>
    </p:spTree>
    <p:extLst>
      <p:ext uri="{BB962C8B-B14F-4D97-AF65-F5344CB8AC3E}">
        <p14:creationId xmlns:p14="http://schemas.microsoft.com/office/powerpoint/2010/main" val="39366332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Finding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teacher notes…</a:t>
            </a:r>
          </a:p>
          <a:p>
            <a:pPr lvl="1"/>
            <a:r>
              <a:rPr lang="en-US" i="1" dirty="0" smtClean="0"/>
              <a:t>The </a:t>
            </a:r>
            <a:r>
              <a:rPr lang="en-US" i="1" dirty="0"/>
              <a:t>computers here at [this elementary school] are older than my fourth grade students. Many days I try to log on to eschool to complete the attendance and my own dell computer won't sign on. Half of the computers in our computer lab don't work so it is extremely frustrating to take a class in there and spend most of the period getting computer to sign on. An investment must be made in technology in order for teachers here … to use computers for assessment purposes. </a:t>
            </a:r>
            <a:endParaRPr lang="en-US" dirty="0"/>
          </a:p>
        </p:txBody>
      </p:sp>
    </p:spTree>
    <p:extLst>
      <p:ext uri="{BB962C8B-B14F-4D97-AF65-F5344CB8AC3E}">
        <p14:creationId xmlns:p14="http://schemas.microsoft.com/office/powerpoint/2010/main" val="275404867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Another…</a:t>
            </a:r>
          </a:p>
          <a:p>
            <a:pPr lvl="1"/>
            <a:r>
              <a:rPr lang="en-US" i="1" dirty="0"/>
              <a:t>About 11 years ago, for a short period of time I was allowed to use a classroom set of laptops for my students.  It was an experimental project and after a year I never got to use the laptops again.  The Internet was a wonderful resource for my students to research information in real time.  I could help them immediately if they ran into a dead end while researching.  Since then I only have an overhead and one computer, sometimes a tv. </a:t>
            </a:r>
            <a:endParaRPr lang="en-US" dirty="0"/>
          </a:p>
        </p:txBody>
      </p:sp>
    </p:spTree>
    <p:extLst>
      <p:ext uri="{BB962C8B-B14F-4D97-AF65-F5344CB8AC3E}">
        <p14:creationId xmlns:p14="http://schemas.microsoft.com/office/powerpoint/2010/main" val="2626248882"/>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Parents....</a:t>
            </a:r>
          </a:p>
          <a:p>
            <a:pPr lvl="1"/>
            <a:r>
              <a:rPr lang="en-US" i="1" dirty="0">
                <a:solidFill>
                  <a:srgbClr val="000000"/>
                </a:solidFill>
                <a:ea typeface="Lucida Grande"/>
                <a:cs typeface="Lucida Grande"/>
              </a:rPr>
              <a:t>Research for her BHM research paper.  She was unable to do this at school since their is no media specialist or updated computers.  She also used the computer at home to do research for her science project, she also learned to create charts and </a:t>
            </a:r>
            <a:r>
              <a:rPr lang="en-US" i="1" dirty="0" smtClean="0">
                <a:solidFill>
                  <a:srgbClr val="000000"/>
                </a:solidFill>
                <a:ea typeface="Lucida Grande"/>
                <a:cs typeface="Lucida Grande"/>
              </a:rPr>
              <a:t>graphs</a:t>
            </a:r>
          </a:p>
          <a:p>
            <a:pPr lvl="1"/>
            <a:r>
              <a:rPr lang="en-US" i="1" dirty="0">
                <a:solidFill>
                  <a:srgbClr val="000000"/>
                </a:solidFill>
                <a:ea typeface="Lucida Grande"/>
                <a:cs typeface="Lucida Grande"/>
              </a:rPr>
              <a:t>Nothing. Anything that required </a:t>
            </a:r>
            <a:r>
              <a:rPr lang="en-US" i="1" dirty="0">
                <a:solidFill>
                  <a:srgbClr val="000000"/>
                </a:solidFill>
                <a:latin typeface="Lucida Grande"/>
                <a:ea typeface="Lucida Grande"/>
                <a:cs typeface="Lucida Grande"/>
              </a:rPr>
              <a:t>technology she did at home. </a:t>
            </a:r>
            <a:endParaRPr lang="en-US" i="1" dirty="0"/>
          </a:p>
        </p:txBody>
      </p:sp>
    </p:spTree>
    <p:extLst>
      <p:ext uri="{BB962C8B-B14F-4D97-AF65-F5344CB8AC3E}">
        <p14:creationId xmlns:p14="http://schemas.microsoft.com/office/powerpoint/2010/main" val="33459173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To a large extent, the indicators are irrelevant since there simply is no district-wide technology infrastructure.</a:t>
            </a:r>
          </a:p>
          <a:p>
            <a:r>
              <a:rPr lang="en-US" dirty="0" smtClean="0"/>
              <a:t>Nevertheless, teachers and parents </a:t>
            </a:r>
            <a:r>
              <a:rPr lang="en-US" i="1" dirty="0" smtClean="0"/>
              <a:t>do</a:t>
            </a:r>
            <a:r>
              <a:rPr lang="en-US" dirty="0" smtClean="0"/>
              <a:t> express an interest in using technology as a tool for teaching and learning</a:t>
            </a:r>
          </a:p>
          <a:p>
            <a:r>
              <a:rPr lang="en-US" dirty="0" smtClean="0"/>
              <a:t>There is tremendous promise, just not much progress.</a:t>
            </a:r>
            <a:endParaRPr lang="en-US" dirty="0"/>
          </a:p>
        </p:txBody>
      </p:sp>
    </p:spTree>
    <p:extLst>
      <p:ext uri="{BB962C8B-B14F-4D97-AF65-F5344CB8AC3E}">
        <p14:creationId xmlns:p14="http://schemas.microsoft.com/office/powerpoint/2010/main" val="123694140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and 21</a:t>
            </a:r>
            <a:r>
              <a:rPr lang="en-US" baseline="30000" dirty="0" smtClean="0"/>
              <a:t>st</a:t>
            </a:r>
            <a:r>
              <a:rPr lang="en-US" dirty="0" smtClean="0"/>
              <a:t> Century Skills</a:t>
            </a:r>
            <a:endParaRPr lang="en-US" dirty="0"/>
          </a:p>
        </p:txBody>
      </p:sp>
      <p:pic>
        <p:nvPicPr>
          <p:cNvPr id="4" name="Content Placeholder 3"/>
          <p:cNvPicPr>
            <a:picLocks noGrp="1" noChangeAspect="1"/>
          </p:cNvPicPr>
          <p:nvPr>
            <p:ph idx="1"/>
          </p:nvPr>
        </p:nvPicPr>
        <p:blipFill>
          <a:blip r:embed="rId3"/>
          <a:srcRect t="2137" b="2137"/>
          <a:stretch>
            <a:fillRect/>
          </a:stretch>
        </p:blipFill>
        <p:spPr>
          <a:xfrm>
            <a:off x="874486" y="1577013"/>
            <a:ext cx="7489371" cy="3820277"/>
          </a:xfrm>
        </p:spPr>
      </p:pic>
      <p:sp>
        <p:nvSpPr>
          <p:cNvPr id="6" name="Rectangle 5"/>
          <p:cNvSpPr/>
          <p:nvPr/>
        </p:nvSpPr>
        <p:spPr>
          <a:xfrm>
            <a:off x="2039839" y="1885950"/>
            <a:ext cx="5562253" cy="1938992"/>
          </a:xfrm>
          <a:prstGeom prst="rect">
            <a:avLst/>
          </a:prstGeom>
        </p:spPr>
        <p:txBody>
          <a:bodyPr wrap="square">
            <a:spAutoFit/>
          </a:bodyPr>
          <a:lstStyle/>
          <a:p>
            <a:r>
              <a:rPr lang="en-US" sz="2400" dirty="0" smtClean="0"/>
              <a:t>Students and teachers do not make use of technology to support 21</a:t>
            </a:r>
            <a:r>
              <a:rPr lang="en-US" sz="2400" baseline="30000" dirty="0" smtClean="0"/>
              <a:t>st</a:t>
            </a:r>
            <a:r>
              <a:rPr lang="en-US" sz="2400" dirty="0" smtClean="0"/>
              <a:t> century learning…because there is no effective infrastructure, instructional support, or expectation</a:t>
            </a:r>
            <a:endParaRPr lang="en-US" sz="2400" dirty="0"/>
          </a:p>
        </p:txBody>
      </p:sp>
      <p:sp>
        <p:nvSpPr>
          <p:cNvPr id="3" name="TextBox 2"/>
          <p:cNvSpPr txBox="1"/>
          <p:nvPr/>
        </p:nvSpPr>
        <p:spPr>
          <a:xfrm>
            <a:off x="874486" y="5558525"/>
            <a:ext cx="7489371" cy="646331"/>
          </a:xfrm>
          <a:prstGeom prst="rect">
            <a:avLst/>
          </a:prstGeom>
          <a:noFill/>
        </p:spPr>
        <p:txBody>
          <a:bodyPr wrap="square" rtlCol="0">
            <a:spAutoFit/>
          </a:bodyPr>
          <a:lstStyle/>
          <a:p>
            <a:r>
              <a:rPr lang="en-US" i="1" dirty="0"/>
              <a:t>0 = Never, 1 = Several times a year, 2 = Several times a semester, 3 = Two or three times a month, 4 = At least once a week. </a:t>
            </a:r>
          </a:p>
        </p:txBody>
      </p:sp>
    </p:spTree>
    <p:extLst>
      <p:ext uri="{BB962C8B-B14F-4D97-AF65-F5344CB8AC3E}">
        <p14:creationId xmlns:p14="http://schemas.microsoft.com/office/powerpoint/2010/main" val="391642598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srcRect l="-9161" r="-9161"/>
          <a:stretch>
            <a:fillRect/>
          </a:stretch>
        </p:blipFill>
        <p:spPr>
          <a:xfrm>
            <a:off x="457200" y="1541236"/>
            <a:ext cx="8178800" cy="4171950"/>
          </a:xfrm>
        </p:spPr>
      </p:pic>
      <p:sp>
        <p:nvSpPr>
          <p:cNvPr id="3" name="TextBox 2"/>
          <p:cNvSpPr txBox="1"/>
          <p:nvPr/>
        </p:nvSpPr>
        <p:spPr>
          <a:xfrm>
            <a:off x="743857" y="5713186"/>
            <a:ext cx="7434943" cy="615553"/>
          </a:xfrm>
          <a:prstGeom prst="rect">
            <a:avLst/>
          </a:prstGeom>
          <a:noFill/>
        </p:spPr>
        <p:txBody>
          <a:bodyPr wrap="square" rtlCol="0">
            <a:spAutoFit/>
          </a:bodyPr>
          <a:lstStyle/>
          <a:p>
            <a:r>
              <a:rPr lang="en-US" sz="1600" dirty="0"/>
              <a:t>4 = Strongly Agree, 3 = Agree, </a:t>
            </a:r>
            <a:r>
              <a:rPr lang="en-US" sz="1600" b="1" dirty="0"/>
              <a:t>2 = Neutral</a:t>
            </a:r>
            <a:r>
              <a:rPr lang="en-US" sz="1600" dirty="0"/>
              <a:t>, 1 = Disagree, 0 = Strongly Disagree</a:t>
            </a:r>
          </a:p>
          <a:p>
            <a:endParaRPr lang="en-US" dirty="0"/>
          </a:p>
        </p:txBody>
      </p:sp>
    </p:spTree>
    <p:extLst>
      <p:ext uri="{BB962C8B-B14F-4D97-AF65-F5344CB8AC3E}">
        <p14:creationId xmlns:p14="http://schemas.microsoft.com/office/powerpoint/2010/main" val="338588675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All of the data – for all of the indicators, not just the student skills indicator – point to the fact that there simply is no viable technology infrastructure or technology support system for Mt. Vernon’s students or teachers.</a:t>
            </a:r>
            <a:endParaRPr lang="en-US" dirty="0"/>
          </a:p>
        </p:txBody>
      </p:sp>
    </p:spTree>
    <p:extLst>
      <p:ext uri="{BB962C8B-B14F-4D97-AF65-F5344CB8AC3E}">
        <p14:creationId xmlns:p14="http://schemas.microsoft.com/office/powerpoint/2010/main" val="323246436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 Vernon’s Technology Program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Aims to assess the current status of technology integration in district schools and classrooms</a:t>
            </a:r>
          </a:p>
          <a:p>
            <a:r>
              <a:rPr lang="en-US" dirty="0"/>
              <a:t>Creates a data basis for future </a:t>
            </a:r>
            <a:r>
              <a:rPr lang="en-US" dirty="0" smtClean="0"/>
              <a:t>initiatives</a:t>
            </a:r>
          </a:p>
          <a:p>
            <a:pPr lvl="1"/>
            <a:r>
              <a:rPr lang="en-US" dirty="0" smtClean="0"/>
              <a:t>Not solely technology, but also the Common Core for Learning and overall student performance.</a:t>
            </a:r>
            <a:endParaRPr lang="en-US" dirty="0"/>
          </a:p>
          <a:p>
            <a:r>
              <a:rPr lang="en-US" dirty="0"/>
              <a:t>Focuses on technology’s ability to support teaching and learning, aligned with national standards and best practice</a:t>
            </a:r>
          </a:p>
          <a:p>
            <a:endParaRPr lang="en-US" dirty="0"/>
          </a:p>
          <a:p>
            <a:endParaRPr lang="en-US" dirty="0"/>
          </a:p>
        </p:txBody>
      </p:sp>
    </p:spTree>
    <p:extLst>
      <p:ext uri="{BB962C8B-B14F-4D97-AF65-F5344CB8AC3E}">
        <p14:creationId xmlns:p14="http://schemas.microsoft.com/office/powerpoint/2010/main" val="350681518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 a vision for how Mt. Vernon’s students will develop 21</a:t>
            </a:r>
            <a:r>
              <a:rPr lang="en-US" baseline="30000" dirty="0" smtClean="0"/>
              <a:t>st</a:t>
            </a:r>
            <a:r>
              <a:rPr lang="en-US" dirty="0" smtClean="0"/>
              <a:t> century skills in a 21</a:t>
            </a:r>
            <a:r>
              <a:rPr lang="en-US" baseline="30000" dirty="0" smtClean="0"/>
              <a:t>st</a:t>
            </a:r>
            <a:r>
              <a:rPr lang="en-US" dirty="0" smtClean="0"/>
              <a:t> century learning environment.</a:t>
            </a:r>
          </a:p>
          <a:p>
            <a:r>
              <a:rPr lang="en-US" dirty="0" smtClean="0"/>
              <a:t>An environment where there is:</a:t>
            </a:r>
          </a:p>
          <a:p>
            <a:pPr lvl="1"/>
            <a:r>
              <a:rPr lang="en-US" dirty="0" smtClean="0"/>
              <a:t>Available technology infrastructure</a:t>
            </a:r>
          </a:p>
          <a:p>
            <a:pPr lvl="1"/>
            <a:r>
              <a:rPr lang="en-US" dirty="0" smtClean="0"/>
              <a:t>Responsive and skilled technical support</a:t>
            </a:r>
          </a:p>
          <a:p>
            <a:pPr lvl="1"/>
            <a:r>
              <a:rPr lang="en-US" dirty="0" smtClean="0"/>
              <a:t>Instructional support to provide embedded professional development</a:t>
            </a:r>
          </a:p>
          <a:p>
            <a:r>
              <a:rPr lang="en-US" dirty="0" smtClean="0"/>
              <a:t>These elements would be a start, and would provide a basis for further growth.</a:t>
            </a:r>
          </a:p>
          <a:p>
            <a:pPr lvl="1"/>
            <a:endParaRPr lang="en-US" dirty="0"/>
          </a:p>
        </p:txBody>
      </p:sp>
    </p:spTree>
    <p:extLst>
      <p:ext uri="{BB962C8B-B14F-4D97-AF65-F5344CB8AC3E}">
        <p14:creationId xmlns:p14="http://schemas.microsoft.com/office/powerpoint/2010/main" val="15358343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Articulate the vision through a strategic plan</a:t>
            </a:r>
          </a:p>
          <a:p>
            <a:r>
              <a:rPr lang="en-US" dirty="0" smtClean="0"/>
              <a:t>Engage stakeholders in the visioning and plan-creation</a:t>
            </a:r>
          </a:p>
          <a:p>
            <a:r>
              <a:rPr lang="en-US" dirty="0" smtClean="0"/>
              <a:t>The vision has to be owned by the community</a:t>
            </a:r>
          </a:p>
          <a:p>
            <a:r>
              <a:rPr lang="en-US" dirty="0" smtClean="0"/>
              <a:t>Although, the district should meet teachers at least half way as a show of good faith</a:t>
            </a:r>
          </a:p>
          <a:p>
            <a:r>
              <a:rPr lang="en-US" dirty="0" smtClean="0"/>
              <a:t>This means improve your infrastructure NOW</a:t>
            </a:r>
            <a:endParaRPr lang="en-US" dirty="0"/>
          </a:p>
        </p:txBody>
      </p:sp>
    </p:spTree>
    <p:extLst>
      <p:ext uri="{BB962C8B-B14F-4D97-AF65-F5344CB8AC3E}">
        <p14:creationId xmlns:p14="http://schemas.microsoft.com/office/powerpoint/2010/main" val="128328299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a:t>
            </a:r>
            <a:r>
              <a:rPr lang="en-US" dirty="0" smtClean="0"/>
              <a:t>tart the planning effort this summer</a:t>
            </a:r>
          </a:p>
          <a:p>
            <a:r>
              <a:rPr lang="en-US" dirty="0" smtClean="0"/>
              <a:t>Planning should be lead by curriculum and instruction</a:t>
            </a:r>
          </a:p>
          <a:p>
            <a:r>
              <a:rPr lang="en-US" dirty="0" smtClean="0"/>
              <a:t>Technology has the potential to knit together the various challenges and initiatives faced by Mt. Vernon</a:t>
            </a:r>
          </a:p>
          <a:p>
            <a:r>
              <a:rPr lang="en-US" dirty="0" smtClean="0"/>
              <a:t>Seize the opportunity to create a vision that bridges from the present to the future.</a:t>
            </a:r>
            <a:endParaRPr lang="en-US" dirty="0"/>
          </a:p>
        </p:txBody>
      </p:sp>
    </p:spTree>
    <p:extLst>
      <p:ext uri="{BB962C8B-B14F-4D97-AF65-F5344CB8AC3E}">
        <p14:creationId xmlns:p14="http://schemas.microsoft.com/office/powerpoint/2010/main" val="372782514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318984"/>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Facilitated by Sun Associates</a:t>
            </a:r>
          </a:p>
          <a:p>
            <a:r>
              <a:rPr lang="en-US" dirty="0" smtClean="0"/>
              <a:t>February – May, 2013</a:t>
            </a:r>
            <a:endParaRPr lang="en-US" dirty="0"/>
          </a:p>
        </p:txBody>
      </p:sp>
      <p:pic>
        <p:nvPicPr>
          <p:cNvPr id="4" name="Picture 3" descr="strippedproces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749" y="3212027"/>
            <a:ext cx="7288735" cy="3060710"/>
          </a:xfrm>
          <a:prstGeom prst="rect">
            <a:avLst/>
          </a:prstGeom>
        </p:spPr>
      </p:pic>
    </p:spTree>
    <p:extLst>
      <p:ext uri="{BB962C8B-B14F-4D97-AF65-F5344CB8AC3E}">
        <p14:creationId xmlns:p14="http://schemas.microsoft.com/office/powerpoint/2010/main" val="9631980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Learning Environments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90686125"/>
              </p:ext>
            </p:extLst>
          </p:nvPr>
        </p:nvGraphicFramePr>
        <p:xfrm>
          <a:off x="538477" y="1724449"/>
          <a:ext cx="7954441" cy="4347195"/>
        </p:xfrm>
        <a:graphic>
          <a:graphicData uri="http://schemas.openxmlformats.org/presentationml/2006/ole">
            <mc:AlternateContent xmlns:mc="http://schemas.openxmlformats.org/markup-compatibility/2006">
              <mc:Choice xmlns:v="urn:schemas-microsoft-com:vml" Requires="v">
                <p:oleObj spid="_x0000_s1043" name="Document" r:id="rId4" imgW="6553200" imgH="3581400" progId="Word.Document.12">
                  <p:embed/>
                </p:oleObj>
              </mc:Choice>
              <mc:Fallback>
                <p:oleObj name="Document" r:id="rId4" imgW="6553200" imgH="3581400" progId="Word.Document.12">
                  <p:embed/>
                  <p:pic>
                    <p:nvPicPr>
                      <p:cNvPr id="0" name=""/>
                      <p:cNvPicPr/>
                      <p:nvPr/>
                    </p:nvPicPr>
                    <p:blipFill>
                      <a:blip r:embed="rId5"/>
                      <a:stretch>
                        <a:fillRect/>
                      </a:stretch>
                    </p:blipFill>
                    <p:spPr>
                      <a:xfrm>
                        <a:off x="538477" y="1724449"/>
                        <a:ext cx="7954441" cy="4347195"/>
                      </a:xfrm>
                      <a:prstGeom prst="rect">
                        <a:avLst/>
                      </a:prstGeom>
                    </p:spPr>
                  </p:pic>
                </p:oleObj>
              </mc:Fallback>
            </mc:AlternateContent>
          </a:graphicData>
        </a:graphic>
      </p:graphicFrame>
      <p:sp>
        <p:nvSpPr>
          <p:cNvPr id="5" name="TextBox 4"/>
          <p:cNvSpPr txBox="1"/>
          <p:nvPr/>
        </p:nvSpPr>
        <p:spPr>
          <a:xfrm>
            <a:off x="1962865" y="2411604"/>
            <a:ext cx="5606353" cy="3046988"/>
          </a:xfrm>
          <a:prstGeom prst="rect">
            <a:avLst/>
          </a:prstGeom>
          <a:noFill/>
        </p:spPr>
        <p:txBody>
          <a:bodyPr wrap="square" rtlCol="0">
            <a:spAutoFit/>
          </a:bodyPr>
          <a:lstStyle/>
          <a:p>
            <a:pPr marL="285750" indent="-285750">
              <a:buFont typeface="Wingdings" charset="2"/>
              <a:buChar char="§"/>
            </a:pPr>
            <a:r>
              <a:rPr lang="en-US" sz="3200" dirty="0" smtClean="0"/>
              <a:t>Mt. Vernon’s indicators describe students and teachers working in these new learning environments.</a:t>
            </a:r>
          </a:p>
          <a:p>
            <a:pPr marL="285750" indent="-285750">
              <a:buFont typeface="Wingdings" charset="2"/>
              <a:buChar char="§"/>
            </a:pPr>
            <a:r>
              <a:rPr lang="en-US" sz="3200" dirty="0" smtClean="0"/>
              <a:t>What does it take for Mt. Vernon to get there?</a:t>
            </a:r>
            <a:endParaRPr lang="en-US" sz="3200" dirty="0"/>
          </a:p>
        </p:txBody>
      </p:sp>
    </p:spTree>
    <p:extLst>
      <p:ext uri="{BB962C8B-B14F-4D97-AF65-F5344CB8AC3E}">
        <p14:creationId xmlns:p14="http://schemas.microsoft.com/office/powerpoint/2010/main" val="254948332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Frameworks, Indicators</a:t>
            </a:r>
            <a:endParaRPr lang="en-US" dirty="0"/>
          </a:p>
        </p:txBody>
      </p:sp>
      <p:sp>
        <p:nvSpPr>
          <p:cNvPr id="3" name="Content Placeholder 2"/>
          <p:cNvSpPr>
            <a:spLocks noGrp="1"/>
          </p:cNvSpPr>
          <p:nvPr>
            <p:ph idx="1"/>
          </p:nvPr>
        </p:nvSpPr>
        <p:spPr/>
        <p:txBody>
          <a:bodyPr/>
          <a:lstStyle/>
          <a:p>
            <a:r>
              <a:rPr lang="en-US" dirty="0" smtClean="0"/>
              <a:t>The indicators Mt. Vernon developed for this review are…</a:t>
            </a:r>
          </a:p>
          <a:p>
            <a:r>
              <a:rPr lang="en-US" dirty="0" smtClean="0"/>
              <a:t>Based in national standards and best practice</a:t>
            </a:r>
          </a:p>
          <a:p>
            <a:pPr lvl="1"/>
            <a:r>
              <a:rPr lang="en-US" dirty="0" smtClean="0"/>
              <a:t>ISTE NETS</a:t>
            </a:r>
          </a:p>
          <a:p>
            <a:pPr lvl="1"/>
            <a:r>
              <a:rPr lang="en-US" dirty="0" smtClean="0"/>
              <a:t>Partnership for 21</a:t>
            </a:r>
            <a:r>
              <a:rPr lang="en-US" baseline="30000" dirty="0" smtClean="0"/>
              <a:t>st</a:t>
            </a:r>
            <a:r>
              <a:rPr lang="en-US" dirty="0" smtClean="0"/>
              <a:t> Century Learning</a:t>
            </a:r>
          </a:p>
          <a:p>
            <a:pPr lvl="1"/>
            <a:r>
              <a:rPr lang="en-US" dirty="0" smtClean="0"/>
              <a:t>The same principles expressed in the CCS</a:t>
            </a:r>
            <a:endParaRPr lang="en-US" dirty="0"/>
          </a:p>
        </p:txBody>
      </p:sp>
    </p:spTree>
    <p:extLst>
      <p:ext uri="{BB962C8B-B14F-4D97-AF65-F5344CB8AC3E}">
        <p14:creationId xmlns:p14="http://schemas.microsoft.com/office/powerpoint/2010/main" val="126128835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Indicator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 Mt Vernon students create a variety of products, communicate and collaborate locally and globally, engage in authentic tasks, and investigate real world problems utilizing real and relevant data.  Students take ownership over their learning and utilize technology to acquire and analyze information to fuel their research and thinking. Students have skills in evaluating data and information resources for their validity as well as in discerning which resources or technology would provide the most appropriate solution for completion of a task.</a:t>
            </a:r>
          </a:p>
          <a:p>
            <a:pPr marL="0" indent="0">
              <a:buNone/>
            </a:pPr>
            <a:r>
              <a:rPr lang="en-US" dirty="0"/>
              <a:t> </a:t>
            </a:r>
          </a:p>
          <a:p>
            <a:pPr marL="0" indent="0">
              <a:buNone/>
            </a:pPr>
            <a:r>
              <a:rPr lang="en-US" dirty="0"/>
              <a:t>Students gather information to construct meaning, apply concepts, and present findings through a variety of vehicles. Students envision themselves as members of a global community while practicing safe, legal and responsible use of information and technology.</a:t>
            </a:r>
          </a:p>
          <a:p>
            <a:endParaRPr lang="en-US" dirty="0"/>
          </a:p>
        </p:txBody>
      </p:sp>
    </p:spTree>
    <p:extLst>
      <p:ext uri="{BB962C8B-B14F-4D97-AF65-F5344CB8AC3E}">
        <p14:creationId xmlns:p14="http://schemas.microsoft.com/office/powerpoint/2010/main" val="42484101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772400" cy="1143000"/>
          </a:xfrm>
        </p:spPr>
        <p:txBody>
          <a:bodyPr/>
          <a:lstStyle/>
          <a:p>
            <a:r>
              <a:rPr lang="en-US" dirty="0" smtClean="0"/>
              <a:t>NETS-S 1</a:t>
            </a:r>
            <a:br>
              <a:rPr lang="en-US" dirty="0" smtClean="0"/>
            </a:br>
            <a:r>
              <a:rPr lang="en-US" dirty="0" smtClean="0"/>
              <a:t>Creativity and Innovation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a:t>
            </a:r>
            <a:r>
              <a:rPr lang="en-US" u="sng" dirty="0">
                <a:solidFill>
                  <a:srgbClr val="FF0000"/>
                </a:solidFill>
              </a:rPr>
              <a:t>, Mt Vernon students create a variety of products</a:t>
            </a:r>
            <a:r>
              <a:rPr lang="en-US" dirty="0">
                <a:solidFill>
                  <a:srgbClr val="FF0000"/>
                </a:solidFill>
              </a:rPr>
              <a:t>,</a:t>
            </a:r>
            <a:r>
              <a:rPr lang="en-US" dirty="0"/>
              <a:t> communicate and collaborate locally and globally, </a:t>
            </a:r>
            <a:r>
              <a:rPr lang="en-US" u="sng" dirty="0">
                <a:solidFill>
                  <a:srgbClr val="FF0000"/>
                </a:solidFill>
              </a:rPr>
              <a:t>engage in authentic tasks, and investigate real world problems utilizing real and relevant data</a:t>
            </a:r>
            <a:r>
              <a:rPr lang="en-US" dirty="0"/>
              <a:t>.  Students take ownership over their learning and utilize technology to acquire and analyze information to fuel their research and thinking. Students have skills in evaluating data and information resources for their validity as well as in discerning which resources or technology would provide the most appropriate solution for completion of a task.</a:t>
            </a:r>
          </a:p>
          <a:p>
            <a:pPr marL="0" indent="0">
              <a:buNone/>
            </a:pPr>
            <a:r>
              <a:rPr lang="en-US" dirty="0"/>
              <a:t> </a:t>
            </a:r>
          </a:p>
          <a:p>
            <a:pPr marL="0" indent="0">
              <a:buNone/>
            </a:pPr>
            <a:r>
              <a:rPr lang="en-US" u="sng" dirty="0">
                <a:solidFill>
                  <a:srgbClr val="FF0000"/>
                </a:solidFill>
              </a:rPr>
              <a:t>Students gather information to construct meaning, apply concepts, and present findings through a variety of vehicles</a:t>
            </a:r>
            <a:r>
              <a:rPr lang="en-US" dirty="0">
                <a:solidFill>
                  <a:srgbClr val="FF0000"/>
                </a:solidFill>
              </a:rPr>
              <a:t>. </a:t>
            </a:r>
            <a:r>
              <a:rPr lang="en-US" dirty="0"/>
              <a:t>Students envision themselves as members of a global community while practicing safe, legal and responsible use of information and technology.</a:t>
            </a:r>
          </a:p>
          <a:p>
            <a:endParaRPr lang="en-US" dirty="0"/>
          </a:p>
        </p:txBody>
      </p:sp>
    </p:spTree>
    <p:extLst>
      <p:ext uri="{BB962C8B-B14F-4D97-AF65-F5344CB8AC3E}">
        <p14:creationId xmlns:p14="http://schemas.microsoft.com/office/powerpoint/2010/main" val="16279205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8600"/>
            <a:ext cx="8948614" cy="1143000"/>
          </a:xfrm>
        </p:spPr>
        <p:txBody>
          <a:bodyPr/>
          <a:lstStyle/>
          <a:p>
            <a:r>
              <a:rPr lang="en-US" dirty="0" smtClean="0"/>
              <a:t>NETS-S 2 </a:t>
            </a:r>
            <a:br>
              <a:rPr lang="en-US" dirty="0" smtClean="0"/>
            </a:br>
            <a:r>
              <a:rPr lang="en-US" dirty="0" smtClean="0"/>
              <a:t>Communication and Collaboration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 Mt Vernon students create a variety of products, </a:t>
            </a:r>
            <a:r>
              <a:rPr lang="en-US" u="sng" dirty="0">
                <a:solidFill>
                  <a:srgbClr val="FF0000"/>
                </a:solidFill>
              </a:rPr>
              <a:t>communicate and collaborate locally and globally</a:t>
            </a:r>
            <a:r>
              <a:rPr lang="en-US" dirty="0">
                <a:solidFill>
                  <a:srgbClr val="FF0000"/>
                </a:solidFill>
              </a:rPr>
              <a:t>,</a:t>
            </a:r>
            <a:r>
              <a:rPr lang="en-US" dirty="0"/>
              <a:t> engage in authentic tasks, and investigate real world problems utilizing real and relevant data.  Students take ownership over their learning and utilize technology to acquire and analyze information to fuel their research and thinking. Students have skills in evaluating data and information resources for their validity as well as in discerning which resources or technology would provide the most appropriate solution for completion of a task.</a:t>
            </a:r>
          </a:p>
          <a:p>
            <a:pPr marL="0" indent="0">
              <a:buNone/>
            </a:pPr>
            <a:r>
              <a:rPr lang="en-US" dirty="0"/>
              <a:t> </a:t>
            </a:r>
          </a:p>
          <a:p>
            <a:pPr marL="0" indent="0">
              <a:buNone/>
            </a:pPr>
            <a:r>
              <a:rPr lang="en-US" dirty="0"/>
              <a:t>Students gather information to construct meaning, apply concepts, and present findings through a variety of vehicles</a:t>
            </a:r>
            <a:r>
              <a:rPr lang="en-US" dirty="0">
                <a:solidFill>
                  <a:srgbClr val="FF0000"/>
                </a:solidFill>
              </a:rPr>
              <a:t>. </a:t>
            </a:r>
            <a:r>
              <a:rPr lang="en-US" u="sng" dirty="0">
                <a:solidFill>
                  <a:srgbClr val="FF0000"/>
                </a:solidFill>
              </a:rPr>
              <a:t>Students envision themselves as members of a global community </a:t>
            </a:r>
            <a:r>
              <a:rPr lang="en-US" dirty="0"/>
              <a:t>while practicing safe, legal and responsible use of information and technology.</a:t>
            </a:r>
          </a:p>
          <a:p>
            <a:endParaRPr lang="en-US" dirty="0"/>
          </a:p>
        </p:txBody>
      </p:sp>
    </p:spTree>
    <p:extLst>
      <p:ext uri="{BB962C8B-B14F-4D97-AF65-F5344CB8AC3E}">
        <p14:creationId xmlns:p14="http://schemas.microsoft.com/office/powerpoint/2010/main" val="21937429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NETS-S 3 </a:t>
            </a:r>
            <a:br>
              <a:rPr lang="en-US" dirty="0" smtClean="0"/>
            </a:br>
            <a:r>
              <a:rPr lang="en-US" dirty="0" smtClean="0"/>
              <a:t>Research and Information Fluency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Working in a technology-infused educational environment, Mt Vernon students create a variety of products, communicate and collaborate locally and globally, engage in authentic tasks, and investigate real world problems </a:t>
            </a:r>
            <a:r>
              <a:rPr lang="en-US" u="sng" dirty="0">
                <a:solidFill>
                  <a:srgbClr val="FF0000"/>
                </a:solidFill>
              </a:rPr>
              <a:t>utilizing</a:t>
            </a:r>
            <a:r>
              <a:rPr lang="en-US" u="sng" dirty="0"/>
              <a:t> </a:t>
            </a:r>
            <a:r>
              <a:rPr lang="en-US" u="sng" dirty="0">
                <a:solidFill>
                  <a:srgbClr val="FF0000"/>
                </a:solidFill>
              </a:rPr>
              <a:t>real and relevant data</a:t>
            </a:r>
            <a:r>
              <a:rPr lang="en-US" dirty="0"/>
              <a:t>.  Students take ownership over their learning and utilize technology </a:t>
            </a:r>
            <a:r>
              <a:rPr lang="en-US" u="sng" dirty="0">
                <a:solidFill>
                  <a:srgbClr val="FF0000"/>
                </a:solidFill>
              </a:rPr>
              <a:t>to acquire and analyze information to fuel their research and thinking. Students have skills in evaluating data and information resources for their validity </a:t>
            </a:r>
            <a:r>
              <a:rPr lang="en-US" dirty="0"/>
              <a:t>as well as in discerning which resources or technology would provide the most appropriate solution for completion of a task.</a:t>
            </a:r>
          </a:p>
          <a:p>
            <a:pPr marL="0" indent="0">
              <a:buNone/>
            </a:pPr>
            <a:r>
              <a:rPr lang="en-US" dirty="0"/>
              <a:t> </a:t>
            </a:r>
          </a:p>
          <a:p>
            <a:pPr marL="0" indent="0">
              <a:buNone/>
            </a:pPr>
            <a:r>
              <a:rPr lang="en-US" u="sng" dirty="0">
                <a:solidFill>
                  <a:srgbClr val="FF0000"/>
                </a:solidFill>
              </a:rPr>
              <a:t>Students gather information to construct meaning</a:t>
            </a:r>
            <a:r>
              <a:rPr lang="en-US" dirty="0"/>
              <a:t>, apply concepts, and present findings through a variety of vehicles. Students envision themselves as members of a global community while practicing safe, legal and responsible use of information and technology.</a:t>
            </a:r>
          </a:p>
          <a:p>
            <a:endParaRPr lang="en-US" dirty="0"/>
          </a:p>
        </p:txBody>
      </p:sp>
    </p:spTree>
    <p:extLst>
      <p:ext uri="{BB962C8B-B14F-4D97-AF65-F5344CB8AC3E}">
        <p14:creationId xmlns:p14="http://schemas.microsoft.com/office/powerpoint/2010/main" val="22064794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A theme">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 theme.thmx</Template>
  <TotalTime>3700</TotalTime>
  <Words>1376</Words>
  <Application>Microsoft Macintosh PowerPoint</Application>
  <PresentationFormat>On-screen Show (4:3)</PresentationFormat>
  <Paragraphs>102</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SA theme</vt:lpstr>
      <vt:lpstr>Document</vt:lpstr>
      <vt:lpstr>Mt. Vernon City School District </vt:lpstr>
      <vt:lpstr>Mt. Vernon’s Technology Program Review</vt:lpstr>
      <vt:lpstr>PowerPoint Presentation</vt:lpstr>
      <vt:lpstr>New Learning Environments</vt:lpstr>
      <vt:lpstr>Standards, Frameworks, Indicators</vt:lpstr>
      <vt:lpstr>Student Learning Indicator </vt:lpstr>
      <vt:lpstr>NETS-S 1 Creativity and Innovation</vt:lpstr>
      <vt:lpstr>NETS-S 2  Communication and Collaboration</vt:lpstr>
      <vt:lpstr>NETS-S 3  Research and Information Fluency</vt:lpstr>
      <vt:lpstr>NETS-S 4  Critical Thinking</vt:lpstr>
      <vt:lpstr>NETS-S 5  Digital Citizenship</vt:lpstr>
      <vt:lpstr>PowerPoint Presentation</vt:lpstr>
      <vt:lpstr>Overarching Finding</vt:lpstr>
      <vt:lpstr>PowerPoint Presentation</vt:lpstr>
      <vt:lpstr>PowerPoint Presentation</vt:lpstr>
      <vt:lpstr>PowerPoint Presentation</vt:lpstr>
      <vt:lpstr>Student Learning and 21st Century Skills</vt:lpstr>
      <vt:lpstr>PowerPoint Presentation</vt:lpstr>
      <vt:lpstr>Bottom Line</vt:lpstr>
      <vt:lpstr>Recommendations</vt:lpstr>
      <vt:lpstr>PowerPoint Presentation</vt:lpstr>
      <vt:lpstr>PowerPoint Presentation</vt:lpstr>
      <vt:lpstr>PowerPoint Presentation</vt:lpstr>
    </vt:vector>
  </TitlesOfParts>
  <Company>Sun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Vernon City School District </dc:title>
  <dc:creator>Jeff Sun</dc:creator>
  <cp:lastModifiedBy>Jeff Sun</cp:lastModifiedBy>
  <cp:revision>22</cp:revision>
  <cp:lastPrinted>2013-06-04T18:59:42Z</cp:lastPrinted>
  <dcterms:created xsi:type="dcterms:W3CDTF">2013-05-28T16:28:34Z</dcterms:created>
  <dcterms:modified xsi:type="dcterms:W3CDTF">2013-07-11T14:06:37Z</dcterms:modified>
</cp:coreProperties>
</file>