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87" r:id="rId2"/>
    <p:sldId id="288" r:id="rId3"/>
    <p:sldId id="284" r:id="rId4"/>
    <p:sldId id="259" r:id="rId5"/>
    <p:sldId id="289" r:id="rId6"/>
    <p:sldId id="290" r:id="rId7"/>
    <p:sldId id="261" r:id="rId8"/>
    <p:sldId id="285" r:id="rId9"/>
    <p:sldId id="275" r:id="rId10"/>
    <p:sldId id="276" r:id="rId11"/>
    <p:sldId id="267" r:id="rId12"/>
    <p:sldId id="291" r:id="rId13"/>
    <p:sldId id="271" r:id="rId14"/>
    <p:sldId id="292" r:id="rId15"/>
    <p:sldId id="293" r:id="rId16"/>
    <p:sldId id="294" r:id="rId17"/>
    <p:sldId id="296" r:id="rId18"/>
    <p:sldId id="295" r:id="rId19"/>
    <p:sldId id="297" r:id="rId20"/>
    <p:sldId id="286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22711-1AB0-2F4F-B4EB-76431399C34A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9D24-B57D-A146-B410-0C747FB0D0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1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15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91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23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74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71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54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412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28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87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71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9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13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569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16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83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5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50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66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6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BB82B-C7BF-CD4C-853B-660B8BA8C4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95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09D24-B57D-A146-B410-0C747FB0D09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6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-112" charset="2"/>
              <a:buNone/>
              <a:defRPr>
                <a:latin typeface="Arial Black" pitchFamily="-11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103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C7D72B76-C9D4-1442-8E88-03425CB997AB}" type="datetimeFigureOut">
              <a:rPr lang="en-US" smtClean="0"/>
              <a:t>7/3/13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C78FFA9A-7D35-3546-8009-87B41F34301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15200" y="6248400"/>
            <a:ext cx="1295400" cy="441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>
    <p:dissolv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§"/>
        <a:defRPr kumimoji="1"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§"/>
        <a:defRPr kumimoji="1"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§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charset="2"/>
        <a:buChar char="§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Winchester Public Schools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Instructional Technology</a:t>
            </a:r>
          </a:p>
          <a:p>
            <a:r>
              <a:rPr lang="en-US" dirty="0" smtClean="0"/>
              <a:t>Program Review Report</a:t>
            </a:r>
          </a:p>
        </p:txBody>
      </p:sp>
    </p:spTree>
    <p:extLst>
      <p:ext uri="{BB962C8B-B14F-4D97-AF65-F5344CB8AC3E}">
        <p14:creationId xmlns:p14="http://schemas.microsoft.com/office/powerpoint/2010/main" val="44843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“Technology is essential”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yet, everyone agrees that technology is essential to teaching and learning!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50" y="2980330"/>
            <a:ext cx="6084030" cy="3303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79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Use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90513" lvl="1"/>
            <a:r>
              <a:rPr lang="en-US" dirty="0" smtClean="0"/>
              <a:t>Most technology in Winchester is used by teachers for teacher-directed instruction.</a:t>
            </a:r>
          </a:p>
          <a:p>
            <a:pPr marL="290513" lvl="1"/>
            <a:r>
              <a:rPr lang="en-US" dirty="0" smtClean="0"/>
              <a:t>Even when the technology is in student hands, it is nearly always teacher-directed.</a:t>
            </a:r>
          </a:p>
          <a:p>
            <a:pPr marL="290513" lvl="1"/>
            <a:r>
              <a:rPr lang="en-US" dirty="0" smtClean="0"/>
              <a:t>There are a few notable exceptions, but these are relatively rare. </a:t>
            </a:r>
          </a:p>
        </p:txBody>
      </p:sp>
    </p:spTree>
    <p:extLst>
      <p:ext uri="{BB962C8B-B14F-4D97-AF65-F5344CB8AC3E}">
        <p14:creationId xmlns:p14="http://schemas.microsoft.com/office/powerpoint/2010/main" val="69550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7" b="128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85950"/>
            <a:ext cx="8302900" cy="4398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827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0513" lvl="1"/>
            <a:r>
              <a:rPr lang="en-US" dirty="0"/>
              <a:t>Student exposure to technology as a tool for learning varies according to building, grade, and/or individual </a:t>
            </a:r>
            <a:r>
              <a:rPr lang="en-US" dirty="0" smtClean="0"/>
              <a:t>teacher.</a:t>
            </a:r>
            <a:endParaRPr lang="en-US" dirty="0"/>
          </a:p>
          <a:p>
            <a:pPr marL="290513" lvl="1"/>
            <a:r>
              <a:rPr lang="en-US" dirty="0"/>
              <a:t>There is no “mapping” of student technology skills onto grade or subject area </a:t>
            </a:r>
            <a:r>
              <a:rPr lang="en-US" dirty="0" smtClean="0"/>
              <a:t>curriculum.</a:t>
            </a:r>
            <a:endParaRPr lang="en-US" dirty="0"/>
          </a:p>
          <a:p>
            <a:pPr marL="290513" lvl="1"/>
            <a:r>
              <a:rPr lang="en-US" dirty="0"/>
              <a:t>Hence, student technology skills as well as broader concepts such as “digital citizenship” and “information literacy” are haphazardly </a:t>
            </a:r>
            <a:r>
              <a:rPr lang="en-US" dirty="0" smtClean="0"/>
              <a:t>addressed.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5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Skills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94" y="1580248"/>
            <a:ext cx="7087205" cy="411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 are eager to do more with technology</a:t>
            </a:r>
          </a:p>
          <a:p>
            <a:pPr lvl="1"/>
            <a:r>
              <a:rPr lang="en-US" dirty="0" smtClean="0"/>
              <a:t>But without resources (e.g., bulbs for projectors), technical support, or instructional support (job-embedded professional development), they are doing about all they can do.</a:t>
            </a:r>
          </a:p>
          <a:p>
            <a:r>
              <a:rPr lang="en-US" dirty="0" smtClean="0"/>
              <a:t>Student-centered learning requires considerable support and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0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Technology’s role in supporting student-centered learning requires a strong </a:t>
            </a:r>
            <a:r>
              <a:rPr lang="en-US" i="1" u="sng" dirty="0" smtClean="0"/>
              <a:t>vision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 </a:t>
            </a:r>
            <a:r>
              <a:rPr lang="en-US" i="1" u="sng" dirty="0" smtClean="0"/>
              <a:t>clear expectations</a:t>
            </a:r>
            <a:endParaRPr lang="en-US" u="sng" dirty="0"/>
          </a:p>
          <a:p>
            <a:r>
              <a:rPr lang="en-US" dirty="0" smtClean="0"/>
              <a:t>And the </a:t>
            </a:r>
            <a:r>
              <a:rPr lang="en-US" i="1" u="sng" dirty="0" smtClean="0"/>
              <a:t>supports</a:t>
            </a:r>
            <a:r>
              <a:rPr lang="en-US" dirty="0" smtClean="0"/>
              <a:t> necessary to meet those expectations</a:t>
            </a:r>
          </a:p>
          <a:p>
            <a:pPr lvl="1"/>
            <a:r>
              <a:rPr lang="en-US" dirty="0" smtClean="0"/>
              <a:t>Technology infrastructure</a:t>
            </a:r>
          </a:p>
          <a:p>
            <a:pPr lvl="1"/>
            <a:r>
              <a:rPr lang="en-US" dirty="0" smtClean="0"/>
              <a:t>Technical support</a:t>
            </a:r>
          </a:p>
          <a:p>
            <a:pPr lvl="1"/>
            <a:r>
              <a:rPr lang="en-US" dirty="0" smtClean="0"/>
              <a:t>Instructional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6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11152" cy="1143000"/>
          </a:xfrm>
        </p:spPr>
        <p:txBody>
          <a:bodyPr/>
          <a:lstStyle/>
          <a:p>
            <a:r>
              <a:rPr lang="en-US" dirty="0" smtClean="0"/>
              <a:t>Student Access to Technology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55" r="-15555"/>
          <a:stretch>
            <a:fillRect/>
          </a:stretch>
        </p:blipFill>
        <p:spPr bwMode="auto">
          <a:xfrm>
            <a:off x="729333" y="2002570"/>
            <a:ext cx="7667920" cy="3880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46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Develop a strategic technology plan </a:t>
            </a:r>
          </a:p>
          <a:p>
            <a:pPr lvl="1"/>
            <a:r>
              <a:rPr lang="en-US" dirty="0" smtClean="0"/>
              <a:t>A collaborative, stakeholder-driven, process</a:t>
            </a:r>
          </a:p>
          <a:p>
            <a:pPr lvl="1"/>
            <a:r>
              <a:rPr lang="en-US" dirty="0" smtClean="0"/>
              <a:t>Rooted in a clear and strong vision</a:t>
            </a:r>
          </a:p>
          <a:p>
            <a:pPr lvl="1"/>
            <a:r>
              <a:rPr lang="en-US" dirty="0" smtClean="0"/>
              <a:t>Addresses issues of staffing</a:t>
            </a:r>
          </a:p>
          <a:p>
            <a:pPr lvl="1"/>
            <a:r>
              <a:rPr lang="en-US" dirty="0" smtClean="0"/>
              <a:t>Infrastructure design</a:t>
            </a:r>
          </a:p>
          <a:p>
            <a:pPr lvl="1"/>
            <a:r>
              <a:rPr lang="en-US" dirty="0" smtClean="0"/>
              <a:t>Technical support</a:t>
            </a:r>
          </a:p>
          <a:p>
            <a:pPr lvl="1"/>
            <a:r>
              <a:rPr lang="en-US" dirty="0" smtClean="0"/>
              <a:t>Instructional support and teacher professional development</a:t>
            </a:r>
          </a:p>
          <a:p>
            <a:r>
              <a:rPr lang="en-US" dirty="0" smtClean="0"/>
              <a:t>The </a:t>
            </a:r>
            <a:r>
              <a:rPr lang="en-US" dirty="0"/>
              <a:t>current effort of a town override for network improvements is </a:t>
            </a:r>
            <a:r>
              <a:rPr lang="en-US" dirty="0" smtClean="0"/>
              <a:t>a critical </a:t>
            </a:r>
            <a:r>
              <a:rPr lang="en-US" dirty="0"/>
              <a:t>first step toward building the infrastructure that </a:t>
            </a:r>
            <a:r>
              <a:rPr lang="en-US"/>
              <a:t>will </a:t>
            </a:r>
            <a:r>
              <a:rPr lang="en-US" smtClean="0"/>
              <a:t>support technology </a:t>
            </a:r>
            <a:r>
              <a:rPr lang="en-US" dirty="0"/>
              <a:t>planning.</a:t>
            </a:r>
          </a:p>
        </p:txBody>
      </p:sp>
    </p:spTree>
    <p:extLst>
      <p:ext uri="{BB962C8B-B14F-4D97-AF65-F5344CB8AC3E}">
        <p14:creationId xmlns:p14="http://schemas.microsoft.com/office/powerpoint/2010/main" val="279129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 particular importance in the plan is the need to define and frame the work of the ITS.</a:t>
            </a:r>
          </a:p>
          <a:p>
            <a:pPr lvl="1"/>
            <a:r>
              <a:rPr lang="en-US" dirty="0" smtClean="0"/>
              <a:t>Should be focused on </a:t>
            </a:r>
            <a:r>
              <a:rPr lang="en-US" i="1" dirty="0" smtClean="0"/>
              <a:t>helping teachers</a:t>
            </a:r>
            <a:r>
              <a:rPr lang="en-US" dirty="0" smtClean="0"/>
              <a:t> implement a K-12 scope and sequence of student technology skills and practices</a:t>
            </a:r>
          </a:p>
          <a:p>
            <a:pPr lvl="1"/>
            <a:r>
              <a:rPr lang="en-US" dirty="0" smtClean="0"/>
              <a:t>These skills should be embedded in a comprehensive </a:t>
            </a:r>
            <a:r>
              <a:rPr lang="en-US" i="1" dirty="0" smtClean="0"/>
              <a:t>curriculum map</a:t>
            </a:r>
            <a:r>
              <a:rPr lang="en-US" dirty="0" smtClean="0"/>
              <a:t> that develops NETS-S skills within the context of core academic curriculum/CCL</a:t>
            </a:r>
          </a:p>
          <a:p>
            <a:r>
              <a:rPr lang="en-US" dirty="0" smtClean="0"/>
              <a:t>Again, the ITS are working on this now…but their efforts need to be framed by the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3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March – May, 2013</a:t>
            </a:r>
          </a:p>
          <a:p>
            <a:r>
              <a:rPr lang="en-US" sz="2800" dirty="0" smtClean="0"/>
              <a:t>Commissioned by Superintendent McAlduff</a:t>
            </a:r>
          </a:p>
          <a:p>
            <a:pPr lvl="1"/>
            <a:r>
              <a:rPr lang="en-US" sz="2400" dirty="0" smtClean="0"/>
              <a:t>To acquire a “snapshot” of the district’s current performance in utilizing technology as a tool for teaching and learning</a:t>
            </a:r>
          </a:p>
          <a:p>
            <a:r>
              <a:rPr lang="en-US" sz="2800" dirty="0" smtClean="0"/>
              <a:t>Facilitated by Sun Associates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910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district could start its planning work this summer.</a:t>
            </a:r>
          </a:p>
          <a:p>
            <a:pPr lvl="1"/>
            <a:r>
              <a:rPr lang="en-US" dirty="0" smtClean="0"/>
              <a:t>The arrival of a new Assistant Superintendent for Curriculum and Instruction is an ideal opportunity</a:t>
            </a:r>
          </a:p>
          <a:p>
            <a:pPr lvl="1"/>
            <a:r>
              <a:rPr lang="en-US" dirty="0" smtClean="0"/>
              <a:t>Planning should not stop any on-going work, but rather should frame and energize current efforts </a:t>
            </a:r>
            <a:r>
              <a:rPr lang="en-US" i="1" u="sng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assure clarity in future work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657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18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Technology Program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Creates a data basis for future initiatives…including those many that can be supported by technology (e.g., Common Core for Learning)</a:t>
            </a:r>
          </a:p>
          <a:p>
            <a:r>
              <a:rPr lang="en-US" dirty="0" smtClean="0"/>
              <a:t>Focuses on technology’s ability to support teaching and learning, aligned with national standards and best practice</a:t>
            </a:r>
          </a:p>
          <a:p>
            <a:r>
              <a:rPr lang="en-US" dirty="0" smtClean="0"/>
              <a:t>Framed by descriptive performance indicators created </a:t>
            </a:r>
            <a:r>
              <a:rPr lang="en-US" u="sng" dirty="0" smtClean="0"/>
              <a:t>by</a:t>
            </a:r>
            <a:r>
              <a:rPr lang="en-US" dirty="0" smtClean="0"/>
              <a:t> Winchester teachers and administrators</a:t>
            </a:r>
          </a:p>
          <a:p>
            <a:r>
              <a:rPr lang="en-US" dirty="0" smtClean="0"/>
              <a:t>The basic approach has been a </a:t>
            </a:r>
            <a:r>
              <a:rPr lang="en-US" u="sng" dirty="0" smtClean="0"/>
              <a:t>facilitated self-assessment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8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228600"/>
            <a:ext cx="8418491" cy="1143000"/>
          </a:xfrm>
        </p:spPr>
        <p:txBody>
          <a:bodyPr/>
          <a:lstStyle/>
          <a:p>
            <a:r>
              <a:rPr lang="en-US" dirty="0" smtClean="0"/>
              <a:t>Indicators, Standards,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Indicators…</a:t>
            </a:r>
          </a:p>
          <a:p>
            <a:pPr lvl="1"/>
            <a:r>
              <a:rPr lang="en-US" dirty="0" smtClean="0"/>
              <a:t>Winchester’s Indicators (February, 2013)</a:t>
            </a:r>
          </a:p>
          <a:p>
            <a:pPr lvl="1"/>
            <a:r>
              <a:rPr lang="en-US" dirty="0" smtClean="0"/>
              <a:t>ISTE NETS</a:t>
            </a:r>
          </a:p>
          <a:p>
            <a:pPr lvl="1"/>
            <a:r>
              <a:rPr lang="en-US" dirty="0" smtClean="0"/>
              <a:t>ISTE Essential Conditions</a:t>
            </a:r>
          </a:p>
          <a:p>
            <a:pPr lvl="1"/>
            <a:r>
              <a:rPr lang="en-US" dirty="0" smtClean="0"/>
              <a:t>Common Core</a:t>
            </a:r>
          </a:p>
          <a:p>
            <a:pPr lvl="1"/>
            <a:r>
              <a:rPr lang="en-US" dirty="0" smtClean="0"/>
              <a:t>Best Practice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Data….</a:t>
            </a:r>
          </a:p>
          <a:p>
            <a:pPr lvl="1"/>
            <a:r>
              <a:rPr lang="en-US" dirty="0" smtClean="0"/>
              <a:t>Surveys </a:t>
            </a:r>
            <a:r>
              <a:rPr lang="en-US" dirty="0"/>
              <a:t>– Teacher and Parent</a:t>
            </a:r>
          </a:p>
          <a:p>
            <a:pPr lvl="1"/>
            <a:r>
              <a:rPr lang="en-US" dirty="0"/>
              <a:t>Observations</a:t>
            </a:r>
          </a:p>
          <a:p>
            <a:pPr lvl="1"/>
            <a:r>
              <a:rPr lang="en-US" dirty="0"/>
              <a:t>Principal Interviews</a:t>
            </a:r>
          </a:p>
          <a:p>
            <a:pPr lvl="1"/>
            <a:r>
              <a:rPr lang="en-US" dirty="0"/>
              <a:t>Focus Groups</a:t>
            </a:r>
          </a:p>
          <a:p>
            <a:pPr lvl="1"/>
            <a:r>
              <a:rPr lang="en-US" dirty="0"/>
              <a:t>Other Interviews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0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6400" y="228600"/>
            <a:ext cx="859991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Indicators Say That Technology Supports and Catalyzes…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Skills and Outcomes</a:t>
            </a:r>
          </a:p>
          <a:p>
            <a:pPr lvl="1"/>
            <a:r>
              <a:rPr lang="en-US" dirty="0" smtClean="0"/>
              <a:t>Focus on thinking and life-long learning skills</a:t>
            </a:r>
          </a:p>
          <a:p>
            <a:pPr lvl="1"/>
            <a:r>
              <a:rPr lang="en-US" dirty="0" smtClean="0"/>
              <a:t>Critical thinking, collaboration, communication</a:t>
            </a:r>
          </a:p>
          <a:p>
            <a:pPr lvl="1"/>
            <a:r>
              <a:rPr lang="en-US" dirty="0" smtClean="0"/>
              <a:t>Responsible digital citizens</a:t>
            </a:r>
          </a:p>
          <a:p>
            <a:r>
              <a:rPr lang="en-US" dirty="0" smtClean="0"/>
              <a:t>Teacher Skills and Pedagogy</a:t>
            </a:r>
          </a:p>
          <a:p>
            <a:pPr lvl="1"/>
            <a:r>
              <a:rPr lang="en-US" dirty="0" smtClean="0"/>
              <a:t>Student-centered learning that develops higher-order thinking skills</a:t>
            </a:r>
          </a:p>
          <a:p>
            <a:pPr lvl="1"/>
            <a:r>
              <a:rPr lang="en-US" dirty="0" smtClean="0"/>
              <a:t>Professional development that supports on-going teacher learning</a:t>
            </a:r>
          </a:p>
        </p:txBody>
      </p:sp>
    </p:spTree>
    <p:extLst>
      <p:ext uri="{BB962C8B-B14F-4D97-AF65-F5344CB8AC3E}">
        <p14:creationId xmlns:p14="http://schemas.microsoft.com/office/powerpoint/2010/main" val="41983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Administration and District Policy</a:t>
            </a:r>
          </a:p>
          <a:p>
            <a:pPr lvl="1"/>
            <a:r>
              <a:rPr lang="en-US" dirty="0" smtClean="0"/>
              <a:t>Administration creates and effectively communicates a vision for technology as an essential tool for teaching and learning</a:t>
            </a:r>
          </a:p>
          <a:p>
            <a:pPr lvl="1"/>
            <a:r>
              <a:rPr lang="en-US" dirty="0" smtClean="0"/>
              <a:t>Technology is adequately funded and supported across the district</a:t>
            </a:r>
          </a:p>
          <a:p>
            <a:pPr lvl="1"/>
            <a:endParaRPr lang="en-US" dirty="0"/>
          </a:p>
          <a:p>
            <a:r>
              <a:rPr lang="en-US" b="1" i="1" dirty="0" smtClean="0"/>
              <a:t>These are the indicators that framed the program review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2261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Teachers and parents across the district feel that technology has a positive impact on student learning</a:t>
            </a:r>
          </a:p>
          <a:p>
            <a:r>
              <a:rPr lang="en-US" dirty="0" smtClean="0"/>
              <a:t>Yet, beyond this positive feeling, there is not a commonly-held vision among teachers, administrators or parents for how technology should systemically support teaching and learning in Winchester Public Schools.</a:t>
            </a:r>
          </a:p>
          <a:p>
            <a:r>
              <a:rPr lang="en-US" dirty="0" smtClean="0"/>
              <a:t>The lack of a common vision – and a plan – are frequently cited as the root problem with technology integration in the district.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4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2580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dirty="0" smtClean="0"/>
              <a:t>Clearly, money and resources are problems as well.  But…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25858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800" y="2012986"/>
            <a:ext cx="4495130" cy="2296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5518" y="4466583"/>
            <a:ext cx="81504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2400" dirty="0"/>
              <a:t>It’s difficult to marshal the required resources without a plan that operates at </a:t>
            </a:r>
            <a:r>
              <a:rPr lang="en-US" sz="2400" i="1" dirty="0"/>
              <a:t>the district</a:t>
            </a:r>
            <a:r>
              <a:rPr lang="en-US" sz="2400" dirty="0"/>
              <a:t> level.</a:t>
            </a:r>
          </a:p>
          <a:p>
            <a:pPr marL="457200" indent="-457200">
              <a:buClr>
                <a:schemeClr val="accent2"/>
              </a:buClr>
              <a:buSzPct val="150000"/>
              <a:buFont typeface="Wingdings" charset="2"/>
              <a:buChar char="§"/>
            </a:pPr>
            <a:r>
              <a:rPr lang="en-US" sz="2400" dirty="0"/>
              <a:t>The result is the lack of equity expressed by many teachers and parents, and the overall low level of technology integration across the district.</a:t>
            </a:r>
          </a:p>
        </p:txBody>
      </p:sp>
    </p:spTree>
    <p:extLst>
      <p:ext uri="{BB962C8B-B14F-4D97-AF65-F5344CB8AC3E}">
        <p14:creationId xmlns:p14="http://schemas.microsoft.com/office/powerpoint/2010/main" val="300735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“Understand Vision”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is no clearly understood vision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46" y="2468223"/>
            <a:ext cx="6094302" cy="354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4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SA theme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 theme.thmx</Template>
  <TotalTime>5322</TotalTime>
  <Words>827</Words>
  <Application>Microsoft Macintosh PowerPoint</Application>
  <PresentationFormat>On-screen Show (4:3)</PresentationFormat>
  <Paragraphs>107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SA theme</vt:lpstr>
      <vt:lpstr>Winchester Public Schools</vt:lpstr>
      <vt:lpstr>PowerPoint Presentation</vt:lpstr>
      <vt:lpstr>The Technology Program Review Process</vt:lpstr>
      <vt:lpstr>Indicators, Standards, and Data</vt:lpstr>
      <vt:lpstr>The Indicators Say That Technology Supports and Catalyzes…</vt:lpstr>
      <vt:lpstr>PowerPoint Presentation</vt:lpstr>
      <vt:lpstr>Overarching Finding</vt:lpstr>
      <vt:lpstr>PowerPoint Presentation</vt:lpstr>
      <vt:lpstr>“Understand Vision”</vt:lpstr>
      <vt:lpstr>“Technology is essential”</vt:lpstr>
      <vt:lpstr>Student Use of Technology</vt:lpstr>
      <vt:lpstr>PowerPoint Presentation</vt:lpstr>
      <vt:lpstr>PowerPoint Presentation</vt:lpstr>
      <vt:lpstr>Teacher Skills</vt:lpstr>
      <vt:lpstr>PowerPoint Presentation</vt:lpstr>
      <vt:lpstr>Administration and Policy</vt:lpstr>
      <vt:lpstr>Student Access to Technology</vt:lpstr>
      <vt:lpstr>Recommendations</vt:lpstr>
      <vt:lpstr>PowerPoint Presentation</vt:lpstr>
      <vt:lpstr>Next Steps?</vt:lpstr>
      <vt:lpstr>PowerPoint Presentation</vt:lpstr>
    </vt:vector>
  </TitlesOfParts>
  <Company>Sun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Winchester Public Schools</dc:title>
  <dc:creator>Jeff Sun</dc:creator>
  <cp:lastModifiedBy>Jeff Sun</cp:lastModifiedBy>
  <cp:revision>54</cp:revision>
  <cp:lastPrinted>2013-06-06T17:48:20Z</cp:lastPrinted>
  <dcterms:created xsi:type="dcterms:W3CDTF">2013-05-14T12:39:13Z</dcterms:created>
  <dcterms:modified xsi:type="dcterms:W3CDTF">2013-07-03T13:18:59Z</dcterms:modified>
</cp:coreProperties>
</file>