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71" r:id="rId2"/>
    <p:sldId id="257" r:id="rId3"/>
    <p:sldId id="258" r:id="rId4"/>
    <p:sldId id="259" r:id="rId5"/>
    <p:sldId id="260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ne Clark" initials="JC" lastIdx="8" clrIdx="0"/>
  <p:cmAuthor id="1" name="Jeff Sun" initials="J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99" autoAdjust="0"/>
  </p:normalViewPr>
  <p:slideViewPr>
    <p:cSldViewPr snapToGrid="0" snapToObjects="1">
      <p:cViewPr varScale="1">
        <p:scale>
          <a:sx n="65" d="100"/>
          <a:sy n="65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19E8A-1A89-124F-B2F0-17685F6E50E1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C05C-9B5A-874F-8536-1CEB1ECD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9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here is to remind </a:t>
            </a:r>
            <a:r>
              <a:rPr lang="en-US" dirty="0" smtClean="0"/>
              <a:t>the</a:t>
            </a:r>
            <a:r>
              <a:rPr lang="en-US" baseline="0" dirty="0" smtClean="0"/>
              <a:t> committee</a:t>
            </a:r>
            <a:r>
              <a:rPr lang="en-US" dirty="0" smtClean="0"/>
              <a:t> </a:t>
            </a:r>
            <a:r>
              <a:rPr lang="en-US" dirty="0" smtClean="0"/>
              <a:t>of the categories (we’ll come back to that in a bit) AND to get them to </a:t>
            </a:r>
            <a:r>
              <a:rPr lang="en-US" dirty="0" smtClean="0"/>
              <a:t>think about and ultimately write </a:t>
            </a:r>
            <a:r>
              <a:rPr lang="en-US" dirty="0" smtClean="0"/>
              <a:t>high level </a:t>
            </a:r>
            <a:r>
              <a:rPr lang="en-US" dirty="0" smtClean="0"/>
              <a:t>statements.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8C05C-9B5A-874F-8536-1CEB1ECD33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tells </a:t>
            </a:r>
            <a:r>
              <a:rPr lang="en-US" dirty="0" smtClean="0"/>
              <a:t>the</a:t>
            </a:r>
            <a:r>
              <a:rPr lang="en-US" baseline="0" dirty="0" smtClean="0"/>
              <a:t> committee</a:t>
            </a:r>
            <a:r>
              <a:rPr lang="en-US" dirty="0" smtClean="0"/>
              <a:t> </a:t>
            </a:r>
            <a:r>
              <a:rPr lang="en-US" dirty="0" smtClean="0"/>
              <a:t>what sorts of “things” I think should be</a:t>
            </a:r>
            <a:r>
              <a:rPr lang="en-US" baseline="0" dirty="0" smtClean="0"/>
              <a:t> covered by the student skills goals.  The point here (and in the next 2 slides about the other 2 categories) is to get them to grapple with the overlap issue.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should go back to the matrix of findings and recommendations to check to see what sorts of findings/recommendations relate to student skills…and these should be the basis for the goals statements in this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8C05C-9B5A-874F-8536-1CEB1ECD33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8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Yeah, there’s a lot that this group needs to cover in its goals…even</a:t>
            </a:r>
            <a:r>
              <a:rPr lang="en-US" baseline="0" dirty="0" smtClean="0"/>
              <a:t> though this is the group of goals that connects to everything else.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THIS SLIDE, STOP and let them go back into groups to</a:t>
            </a:r>
            <a:r>
              <a:rPr lang="en-US" baseline="0" dirty="0" smtClean="0"/>
              <a:t> work on their goals.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8C05C-9B5A-874F-8536-1CEB1ECD33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2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-112" charset="2"/>
              <a:buNone/>
              <a:defRPr>
                <a:latin typeface="Arial Black" pitchFamily="-11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  <p:pic>
        <p:nvPicPr>
          <p:cNvPr id="4103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9F5C8D63-8CFF-654D-ACC4-216BA8282792}" type="datetimeFigureOut">
              <a:rPr lang="en-US" smtClean="0"/>
              <a:t>1/6/15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B695F537-7DD5-6942-B1F5-C957D075E3CD}" type="slidenum">
              <a:rPr lang="en-US" smtClean="0"/>
              <a:t>‹#›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5200" y="6248400"/>
            <a:ext cx="12954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y"/>
        <a:defRPr kumimoji="1"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x"/>
        <a:defRPr kumimoji="1"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n-associates.com/projs/wusdplan" TargetMode="External"/><Relationship Id="rId3" Type="http://schemas.openxmlformats.org/officeDocument/2006/relationships/hyperlink" Target="https://docs.google.com/a/sun-associates.com/document/d/1awcY5zQTWDIKc3RwfuZS8q-BDnVITTSRyE5uaAn9EWk/ed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8431" y="1259710"/>
            <a:ext cx="2120199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0704" y="1259710"/>
            <a:ext cx="2335292" cy="144406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8431" y="4054432"/>
            <a:ext cx="2120199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91275" y="4054432"/>
            <a:ext cx="2335292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13180" y="4054432"/>
            <a:ext cx="2332816" cy="75787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13180" y="5038844"/>
            <a:ext cx="2332816" cy="6644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021539" y="1771789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021539" y="4291211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999634" y="4771342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620583" y="2972441"/>
            <a:ext cx="484632" cy="978408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1974" y="604570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Plan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73939" y="3358325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Evaluation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722602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Should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Categorical</a:t>
            </a:r>
          </a:p>
          <a:p>
            <a:pPr lvl="1"/>
            <a:r>
              <a:rPr lang="en-US" dirty="0" smtClean="0"/>
              <a:t>Student Skills</a:t>
            </a:r>
          </a:p>
          <a:p>
            <a:pPr lvl="1"/>
            <a:r>
              <a:rPr lang="en-US" dirty="0" smtClean="0"/>
              <a:t>Teacher Skills and Pedagogy</a:t>
            </a:r>
          </a:p>
          <a:p>
            <a:pPr lvl="1"/>
            <a:r>
              <a:rPr lang="en-US" dirty="0" smtClean="0"/>
              <a:t>District Supports</a:t>
            </a:r>
          </a:p>
          <a:p>
            <a:r>
              <a:rPr lang="en-US" dirty="0" smtClean="0"/>
              <a:t>At the level of an </a:t>
            </a:r>
            <a:r>
              <a:rPr lang="en-US" u="sng" dirty="0" smtClean="0"/>
              <a:t>initiative</a:t>
            </a:r>
            <a:endParaRPr lang="en-US" dirty="0" smtClean="0"/>
          </a:p>
          <a:p>
            <a:pPr lvl="1"/>
            <a:r>
              <a:rPr lang="en-US" dirty="0" smtClean="0"/>
              <a:t>Integrating technology</a:t>
            </a:r>
          </a:p>
          <a:p>
            <a:pPr lvl="1"/>
            <a:r>
              <a:rPr lang="en-US" dirty="0" smtClean="0"/>
              <a:t>Developing teacher skills</a:t>
            </a:r>
          </a:p>
          <a:p>
            <a:pPr lvl="1"/>
            <a:r>
              <a:rPr lang="en-US" dirty="0" smtClean="0"/>
              <a:t>Supporting technology through developing adequate funding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Goals are broad </a:t>
            </a:r>
            <a:r>
              <a:rPr lang="en-US" u="sng" dirty="0" smtClean="0"/>
              <a:t>objectives</a:t>
            </a:r>
            <a:r>
              <a:rPr lang="en-US" dirty="0" smtClean="0"/>
              <a:t>, not specific “steps”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8875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use technology to support curriculum-based learning</a:t>
            </a:r>
          </a:p>
          <a:p>
            <a:r>
              <a:rPr lang="en-US" dirty="0" smtClean="0"/>
              <a:t>Students use technology to support the development of skills, dispositions, habits of mind in NETS, CCL, 21</a:t>
            </a:r>
            <a:r>
              <a:rPr lang="en-US" baseline="30000" dirty="0" smtClean="0"/>
              <a:t>st</a:t>
            </a:r>
            <a:r>
              <a:rPr lang="en-US" dirty="0" smtClean="0"/>
              <a:t> century framework, etc.</a:t>
            </a:r>
          </a:p>
          <a:p>
            <a:pPr lvl="1"/>
            <a:r>
              <a:rPr lang="en-US" dirty="0" smtClean="0"/>
              <a:t>Includes digital citizenship, media literacy, etc.</a:t>
            </a:r>
          </a:p>
          <a:p>
            <a:pPr lvl="1"/>
            <a:r>
              <a:rPr lang="en-US" dirty="0" smtClean="0"/>
              <a:t>Basic tech skills</a:t>
            </a:r>
          </a:p>
        </p:txBody>
      </p:sp>
    </p:spTree>
    <p:extLst>
      <p:ext uri="{BB962C8B-B14F-4D97-AF65-F5344CB8AC3E}">
        <p14:creationId xmlns:p14="http://schemas.microsoft.com/office/powerpoint/2010/main" val="96486432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Skills and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are fluent in the skills and knowledge necessary to use technology as a tool for transforming learning.</a:t>
            </a:r>
          </a:p>
          <a:p>
            <a:pPr lvl="1"/>
            <a:r>
              <a:rPr lang="en-US" dirty="0" smtClean="0"/>
              <a:t>Student-centered pedagogy</a:t>
            </a:r>
          </a:p>
          <a:p>
            <a:pPr lvl="1"/>
            <a:r>
              <a:rPr lang="en-US" dirty="0" smtClean="0"/>
              <a:t>Technology fluency</a:t>
            </a:r>
          </a:p>
          <a:p>
            <a:r>
              <a:rPr lang="en-US" dirty="0" smtClean="0"/>
              <a:t>Teachers develop effective technology-infused learning experiences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1680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Leadership for technology via a well-articulated technology vision and related plan</a:t>
            </a:r>
          </a:p>
          <a:p>
            <a:pPr lvl="1"/>
            <a:r>
              <a:rPr lang="en-US" dirty="0" smtClean="0"/>
              <a:t>Coordinated with district mission and other district initiatives</a:t>
            </a:r>
          </a:p>
          <a:p>
            <a:r>
              <a:rPr lang="en-US" dirty="0" smtClean="0"/>
              <a:t>District-provided (funded, supported, purchased, etc.) technology infrastructure</a:t>
            </a:r>
          </a:p>
          <a:p>
            <a:r>
              <a:rPr lang="en-US" dirty="0" smtClean="0"/>
              <a:t>Appropriate staffing – instructional and technical – to support technology integration</a:t>
            </a:r>
          </a:p>
          <a:p>
            <a:r>
              <a:rPr lang="en-US" dirty="0" smtClean="0"/>
              <a:t>Teacher and administrator professional development</a:t>
            </a:r>
          </a:p>
          <a:p>
            <a:r>
              <a:rPr lang="en-US" dirty="0" smtClean="0"/>
              <a:t>Policies to support technology integration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Coordination/Leadership</a:t>
            </a:r>
          </a:p>
          <a:p>
            <a:pPr lvl="1"/>
            <a:r>
              <a:rPr lang="en-US" dirty="0" smtClean="0"/>
              <a:t>Technology use by students and teachers (e.g., AUP, firewall,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9857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See the Sample Goals document (linked just below this PowerPoint on </a:t>
            </a:r>
            <a:r>
              <a:rPr lang="en-US" sz="2400" dirty="0" smtClean="0">
                <a:hlinkClick r:id="rId2"/>
              </a:rPr>
              <a:t>http://www.sun-associates.com/projs/wusdplan</a:t>
            </a:r>
            <a:endParaRPr lang="en-US" sz="2400" dirty="0" smtClean="0"/>
          </a:p>
          <a:p>
            <a:r>
              <a:rPr lang="en-US" sz="2400" dirty="0" smtClean="0"/>
              <a:t>Then, go to “</a:t>
            </a:r>
            <a:r>
              <a:rPr lang="en-US" sz="2400" dirty="0" smtClean="0">
                <a:hlinkClick r:id="rId3"/>
              </a:rPr>
              <a:t>Google Workspace for Whiteriver’s Goals</a:t>
            </a:r>
            <a:r>
              <a:rPr lang="en-US" sz="2400" dirty="0" smtClean="0"/>
              <a:t>” and start writing your own!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09040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97860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 theme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 theme.thmx</Template>
  <TotalTime>2946</TotalTime>
  <Words>435</Words>
  <Application>Microsoft Macintosh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 theme</vt:lpstr>
      <vt:lpstr>PowerPoint Presentation</vt:lpstr>
      <vt:lpstr>Goals Should Be…</vt:lpstr>
      <vt:lpstr>Student Skills</vt:lpstr>
      <vt:lpstr>Teacher Skills and Pedagogy</vt:lpstr>
      <vt:lpstr>District Supports</vt:lpstr>
      <vt:lpstr>Sample Goals</vt:lpstr>
      <vt:lpstr>PowerPoint Presentation</vt:lpstr>
    </vt:vector>
  </TitlesOfParts>
  <Company>Sun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Sun</dc:creator>
  <cp:lastModifiedBy>Jeff Sun</cp:lastModifiedBy>
  <cp:revision>27</cp:revision>
  <dcterms:created xsi:type="dcterms:W3CDTF">2014-08-06T10:44:17Z</dcterms:created>
  <dcterms:modified xsi:type="dcterms:W3CDTF">2015-01-06T21:09:28Z</dcterms:modified>
</cp:coreProperties>
</file>